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7" r:id="rId4"/>
    <p:sldId id="283" r:id="rId5"/>
    <p:sldId id="257" r:id="rId6"/>
    <p:sldId id="258" r:id="rId7"/>
    <p:sldId id="279" r:id="rId8"/>
    <p:sldId id="280" r:id="rId9"/>
    <p:sldId id="262" r:id="rId10"/>
    <p:sldId id="263" r:id="rId11"/>
    <p:sldId id="264" r:id="rId12"/>
    <p:sldId id="272" r:id="rId13"/>
    <p:sldId id="284" r:id="rId14"/>
    <p:sldId id="285" r:id="rId15"/>
    <p:sldId id="287" r:id="rId16"/>
    <p:sldId id="288" r:id="rId17"/>
    <p:sldId id="275" r:id="rId18"/>
    <p:sldId id="278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734" autoAdjust="0"/>
  </p:normalViewPr>
  <p:slideViewPr>
    <p:cSldViewPr>
      <p:cViewPr>
        <p:scale>
          <a:sx n="101" d="100"/>
          <a:sy n="101" d="100"/>
        </p:scale>
        <p:origin x="-18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63CC-CA65-457A-BB0B-7CBFF16BC7C1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3A66F-BC42-4C09-B7A2-3D3E5C819B5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3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Negative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but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low</a:t>
            </a:r>
            <a:r>
              <a:rPr lang="it-IT" baseline="0" dirty="0" smtClean="0"/>
              <a:t> cross-country </a:t>
            </a:r>
            <a:r>
              <a:rPr lang="it-IT" baseline="0" dirty="0" err="1" smtClean="0"/>
              <a:t>correlation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between</a:t>
            </a:r>
            <a:r>
              <a:rPr lang="it-IT" baseline="0" dirty="0" smtClean="0"/>
              <a:t> 6-14 </a:t>
            </a:r>
            <a:r>
              <a:rPr lang="it-IT" baseline="0" dirty="0" err="1" smtClean="0"/>
              <a:t>labour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participation</a:t>
            </a:r>
            <a:r>
              <a:rPr lang="it-IT" baseline="0" dirty="0" smtClean="0"/>
              <a:t> rate and per-capita GDP (in PPP </a:t>
            </a:r>
            <a:r>
              <a:rPr lang="it-IT" baseline="0" dirty="0" err="1" smtClean="0"/>
              <a:t>dollars</a:t>
            </a:r>
            <a:r>
              <a:rPr lang="it-IT" baseline="0" dirty="0" smtClean="0"/>
              <a:t>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A66F-BC42-4C09-B7A2-3D3E5C819B5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25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baseline="0" dirty="0" smtClean="0">
                <a:latin typeface="TTdcr10"/>
              </a:rPr>
              <a:t>GLM (because dependent variable constrained between 0 and 1) regression with binomial distribution and logit link function shows diminishing marginal effect of per-capita GDP on child </a:t>
            </a:r>
            <a:r>
              <a:rPr lang="en-US" sz="1200" b="0" i="0" u="none" strike="noStrike" baseline="0" dirty="0" err="1" smtClean="0">
                <a:latin typeface="TTdcr10"/>
              </a:rPr>
              <a:t>labour</a:t>
            </a:r>
            <a:r>
              <a:rPr lang="en-US" sz="1200" b="0" i="0" u="none" strike="noStrike" baseline="0" dirty="0" smtClean="0">
                <a:latin typeface="TTdcr10"/>
              </a:rPr>
              <a:t> rate.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A66F-BC42-4C09-B7A2-3D3E5C819B5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42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30000" dirty="0" smtClean="0"/>
              <a:t>1</a:t>
            </a:r>
            <a:r>
              <a:rPr lang="it-IT" dirty="0" smtClean="0"/>
              <a:t> In </a:t>
            </a:r>
            <a:r>
              <a:rPr lang="it-IT" dirty="0" err="1" smtClean="0"/>
              <a:t>contrast</a:t>
            </a:r>
            <a:r>
              <a:rPr lang="it-IT" dirty="0" smtClean="0"/>
              <a:t> with </a:t>
            </a:r>
            <a:r>
              <a:rPr lang="it-IT" dirty="0" err="1" smtClean="0"/>
              <a:t>Hecksher-Ohlin-Stolper-Samuelson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baseline="0" dirty="0" smtClean="0"/>
              <a:t> </a:t>
            </a:r>
            <a:r>
              <a:rPr lang="it-IT" dirty="0" err="1" smtClean="0"/>
              <a:t>envisaging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only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trade</a:t>
            </a:r>
            <a:r>
              <a:rPr lang="it-IT" baseline="0" dirty="0" smtClean="0"/>
              <a:t> in </a:t>
            </a:r>
            <a:r>
              <a:rPr lang="it-IT" baseline="0" dirty="0" err="1" smtClean="0"/>
              <a:t>final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goods</a:t>
            </a:r>
            <a:r>
              <a:rPr lang="it-IT" baseline="0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A66F-BC42-4C09-B7A2-3D3E5C819B5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8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Cost</a:t>
            </a:r>
            <a:r>
              <a:rPr lang="it-IT" dirty="0" smtClean="0"/>
              <a:t> of x</a:t>
            </a:r>
            <a:r>
              <a:rPr lang="it-IT" baseline="-25000" dirty="0" smtClean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baseline="0" dirty="0" err="1" smtClean="0"/>
              <a:t>lowest</a:t>
            </a:r>
            <a:r>
              <a:rPr lang="it-IT" baseline="0" dirty="0" smtClean="0"/>
              <a:t> in S</a:t>
            </a:r>
            <a:r>
              <a:rPr lang="it-IT" sz="600" baseline="-25000" dirty="0" smtClean="0"/>
              <a:t>2</a:t>
            </a:r>
            <a:r>
              <a:rPr lang="it-IT" dirty="0" smtClean="0"/>
              <a:t> for </a:t>
            </a:r>
            <a:r>
              <a:rPr lang="it-IT" dirty="0" err="1" smtClean="0"/>
              <a:t>skilled</a:t>
            </a:r>
            <a:r>
              <a:rPr lang="it-IT" dirty="0" smtClean="0"/>
              <a:t>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requirement</a:t>
            </a:r>
            <a:r>
              <a:rPr lang="it-IT" dirty="0" smtClean="0"/>
              <a:t> o&lt;z&lt;</a:t>
            </a:r>
            <a:r>
              <a:rPr lang="it-IT" baseline="0" dirty="0" smtClean="0"/>
              <a:t>Z</a:t>
            </a:r>
            <a:r>
              <a:rPr lang="it-IT" baseline="-25000" dirty="0" smtClean="0"/>
              <a:t>1</a:t>
            </a:r>
            <a:r>
              <a:rPr lang="it-IT" baseline="0" dirty="0" smtClean="0"/>
              <a:t>, S</a:t>
            </a:r>
            <a:r>
              <a:rPr lang="it-IT" baseline="-25000" dirty="0" smtClean="0"/>
              <a:t>1</a:t>
            </a:r>
            <a:r>
              <a:rPr lang="it-IT" baseline="0" dirty="0" smtClean="0"/>
              <a:t> for Z</a:t>
            </a:r>
            <a:r>
              <a:rPr lang="it-IT" baseline="-25000" dirty="0" smtClean="0"/>
              <a:t>1</a:t>
            </a:r>
            <a:r>
              <a:rPr lang="it-IT" baseline="0" dirty="0" smtClean="0"/>
              <a:t>&lt;z&lt;Z</a:t>
            </a:r>
            <a:r>
              <a:rPr lang="it-IT" baseline="-25000" dirty="0" smtClean="0"/>
              <a:t>2</a:t>
            </a:r>
            <a:r>
              <a:rPr lang="it-IT" baseline="0" dirty="0" smtClean="0"/>
              <a:t> and N for Z</a:t>
            </a:r>
            <a:r>
              <a:rPr lang="it-IT" baseline="-25000" dirty="0" smtClean="0"/>
              <a:t>2</a:t>
            </a:r>
            <a:r>
              <a:rPr lang="it-IT" baseline="0" dirty="0" smtClean="0"/>
              <a:t>&lt;z.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A66F-BC42-4C09-B7A2-3D3E5C819B5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97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2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96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42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77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31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20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55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9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61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39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DE3A-73E3-404C-A989-C5E9E8E7C9D2}" type="datetimeFigureOut">
              <a:rPr lang="it-IT" smtClean="0"/>
              <a:t>04/09/2016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DC0-43D0-430C-869A-DBB6D59C4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95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deas.repec.org/a/iza/izawol/journly2015n19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0" i="0" u="none" strike="noStrike" baseline="0" dirty="0" smtClean="0">
                <a:latin typeface="TTdcr10"/>
              </a:rPr>
              <a:t>The Role of Trade and Offshoring in the</a:t>
            </a:r>
            <a:br>
              <a:rPr lang="en-US" sz="2800" b="0" i="0" u="none" strike="noStrike" baseline="0" dirty="0" smtClean="0">
                <a:latin typeface="TTdcr10"/>
              </a:rPr>
            </a:br>
            <a:r>
              <a:rPr lang="it-IT" sz="2800" b="0" i="0" u="none" strike="noStrike" baseline="0" dirty="0" err="1" smtClean="0">
                <a:latin typeface="TTdcr10"/>
              </a:rPr>
              <a:t>Determination</a:t>
            </a:r>
            <a:r>
              <a:rPr lang="it-IT" sz="2800" b="0" i="0" u="none" strike="noStrike" baseline="0" dirty="0" smtClean="0">
                <a:latin typeface="TTdcr10"/>
              </a:rPr>
              <a:t> of </a:t>
            </a:r>
            <a:r>
              <a:rPr lang="it-IT" sz="2800" dirty="0" smtClean="0">
                <a:latin typeface="TTdcr10"/>
              </a:rPr>
              <a:t>Relative </a:t>
            </a:r>
            <a:r>
              <a:rPr lang="it-IT" sz="2800" dirty="0" err="1" smtClean="0">
                <a:latin typeface="TTdcr10"/>
              </a:rPr>
              <a:t>Wages</a:t>
            </a:r>
            <a:r>
              <a:rPr lang="it-IT" sz="2800" dirty="0" smtClean="0">
                <a:latin typeface="TTdcr10"/>
              </a:rPr>
              <a:t> and </a:t>
            </a:r>
            <a:r>
              <a:rPr lang="it-IT" sz="2800" b="0" i="0" u="none" strike="noStrike" baseline="0" dirty="0" smtClean="0">
                <a:latin typeface="TTdcr10"/>
              </a:rPr>
              <a:t>Child </a:t>
            </a:r>
            <a:r>
              <a:rPr lang="it-IT" sz="2800" b="0" i="0" u="none" strike="noStrike" baseline="0" dirty="0" err="1" smtClean="0">
                <a:latin typeface="TTdcr10"/>
              </a:rPr>
              <a:t>Labour</a:t>
            </a:r>
            <a:r>
              <a:rPr lang="it-IT" sz="2800" b="0" i="0" u="none" strike="noStrike" baseline="0" dirty="0" smtClean="0">
                <a:latin typeface="TTdcr10"/>
              </a:rPr>
              <a:t/>
            </a:r>
            <a:br>
              <a:rPr lang="it-IT" sz="2800" b="0" i="0" u="none" strike="noStrike" baseline="0" dirty="0" smtClean="0">
                <a:latin typeface="TTdcr10"/>
              </a:rPr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800" b="0" i="0" u="none" strike="noStrike" baseline="0" dirty="0" smtClean="0">
                <a:latin typeface="TTdcr10"/>
              </a:rPr>
              <a:t>Alessandro Cigno, Giorgia </a:t>
            </a:r>
            <a:r>
              <a:rPr lang="it-IT" sz="1800" b="0" i="0" u="none" strike="noStrike" baseline="0" dirty="0" err="1" smtClean="0">
                <a:latin typeface="TTdcr10"/>
              </a:rPr>
              <a:t>Giovannetti</a:t>
            </a:r>
            <a:r>
              <a:rPr lang="it-IT" sz="1800" dirty="0" smtClean="0">
                <a:latin typeface="cmsy8"/>
              </a:rPr>
              <a:t> </a:t>
            </a:r>
            <a:r>
              <a:rPr lang="it-IT" sz="1800" b="0" i="0" u="none" strike="noStrike" baseline="0" dirty="0" smtClean="0">
                <a:latin typeface="TTdcr10"/>
              </a:rPr>
              <a:t>and Laura Sabani</a:t>
            </a:r>
            <a:r>
              <a:rPr lang="it-IT" sz="1800" b="0" i="0" u="none" strike="noStrike" baseline="0" dirty="0" smtClean="0">
                <a:latin typeface="cmsy8"/>
              </a:rPr>
              <a:t/>
            </a:r>
            <a:br>
              <a:rPr lang="it-IT" sz="1800" b="0" i="0" u="none" strike="noStrike" baseline="0" dirty="0" smtClean="0">
                <a:latin typeface="cmsy8"/>
              </a:rPr>
            </a:br>
            <a:r>
              <a:rPr lang="en-US" sz="1800" b="0" i="0" u="none" strike="noStrike" baseline="0" dirty="0" smtClean="0">
                <a:latin typeface="TTdcr10"/>
              </a:rPr>
              <a:t>Department of Economics and Management</a:t>
            </a:r>
            <a:br>
              <a:rPr lang="en-US" sz="1800" b="0" i="0" u="none" strike="noStrike" baseline="0" dirty="0" smtClean="0">
                <a:latin typeface="TTdcr10"/>
              </a:rPr>
            </a:br>
            <a:r>
              <a:rPr lang="it-IT" sz="1800" b="0" i="0" u="none" strike="noStrike" baseline="0" dirty="0" err="1" smtClean="0">
                <a:latin typeface="TTdcr10"/>
              </a:rPr>
              <a:t>University</a:t>
            </a:r>
            <a:r>
              <a:rPr lang="it-IT" sz="1800" b="0" i="0" u="none" strike="noStrike" baseline="0" dirty="0" smtClean="0">
                <a:latin typeface="TTdcr10"/>
              </a:rPr>
              <a:t> of Florence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81577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Theoretical</a:t>
            </a:r>
            <a:r>
              <a:rPr lang="it-IT" b="1" dirty="0" smtClean="0"/>
              <a:t> </a:t>
            </a:r>
            <a:r>
              <a:rPr lang="it-IT" b="1" dirty="0" err="1" smtClean="0"/>
              <a:t>results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" dirty="0" smtClean="0">
                <a:solidFill>
                  <a:prstClr val="black"/>
                </a:solidFill>
                <a:latin typeface="cmmi7"/>
              </a:rPr>
              <a:t> </a:t>
            </a:r>
            <a:endParaRPr lang="en-US" dirty="0" smtClean="0">
              <a:latin typeface="TTdcbx10"/>
            </a:endParaRPr>
          </a:p>
          <a:p>
            <a:pPr marL="0" indent="0">
              <a:buNone/>
            </a:pPr>
            <a:r>
              <a:rPr lang="en-US" sz="7200" i="1" dirty="0" smtClean="0">
                <a:latin typeface="TTdcbx10"/>
              </a:rPr>
              <a:t>General equilibrium determines period 1 and 2 prices and wages:</a:t>
            </a:r>
          </a:p>
          <a:p>
            <a:r>
              <a:rPr lang="en-US" sz="7200" dirty="0">
                <a:latin typeface="TTdcbx10"/>
              </a:rPr>
              <a:t>P</a:t>
            </a:r>
            <a:r>
              <a:rPr lang="en-US" sz="7200" dirty="0" smtClean="0">
                <a:latin typeface="TTdcbx10"/>
              </a:rPr>
              <a:t>eriod-1 education increasing  (child </a:t>
            </a:r>
            <a:r>
              <a:rPr lang="en-US" sz="7200" dirty="0" err="1" smtClean="0">
                <a:latin typeface="TTdcbx10"/>
              </a:rPr>
              <a:t>labour</a:t>
            </a:r>
            <a:r>
              <a:rPr lang="en-US" sz="7200" dirty="0" smtClean="0">
                <a:latin typeface="TTdcbx10"/>
              </a:rPr>
              <a:t> decreasing) in period-2 skill premium  (skilled/unskilled wage ratio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. </a:t>
            </a:r>
          </a:p>
          <a:p>
            <a:pPr lvl="0"/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Unit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cost of x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increasing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in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the skill premium, skill premium decreasing in the skill endowment (share of educated workers).</a:t>
            </a:r>
          </a:p>
          <a:p>
            <a:pPr marL="0" lvl="0" indent="0">
              <a:buNone/>
            </a:pPr>
            <a:r>
              <a:rPr lang="en-US" sz="7200" i="1" dirty="0" smtClean="0">
                <a:solidFill>
                  <a:prstClr val="black"/>
                </a:solidFill>
                <a:latin typeface="TTdcbx10"/>
              </a:rPr>
              <a:t>Assuming …</a:t>
            </a:r>
          </a:p>
          <a:p>
            <a:r>
              <a:rPr lang="en-US" sz="7200" dirty="0">
                <a:solidFill>
                  <a:prstClr val="black"/>
                </a:solidFill>
                <a:latin typeface="TTdcbx10"/>
              </a:rPr>
              <a:t>c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ontinuum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of x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-producing technologies differentiated by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skill intensity z,</a:t>
            </a:r>
          </a:p>
          <a:p>
            <a:r>
              <a:rPr lang="en-US" sz="7200" dirty="0">
                <a:solidFill>
                  <a:prstClr val="black"/>
                </a:solidFill>
                <a:latin typeface="TTdcbx10"/>
              </a:rPr>
              <a:t>u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nit cost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 of x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increasing in z, and</a:t>
            </a:r>
          </a:p>
          <a:p>
            <a:r>
              <a:rPr lang="en-US" sz="7200" dirty="0">
                <a:solidFill>
                  <a:prstClr val="black"/>
                </a:solidFill>
                <a:latin typeface="TTdcbx10"/>
              </a:rPr>
              <a:t>r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ange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of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developing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countries, S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, S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2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, … ,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such that the skill endowment is higher in N than in S</a:t>
            </a:r>
            <a:r>
              <a:rPr lang="en-US" sz="7200" baseline="-25000" dirty="0" smtClean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, in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S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 than in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S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2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,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etc.,</a:t>
            </a:r>
          </a:p>
          <a:p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plants 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using the highest z will remain in N, those using the second-highest z will be relocated from N to S</a:t>
            </a:r>
            <a:r>
              <a:rPr lang="en-US" sz="7200" baseline="-25000" dirty="0">
                <a:solidFill>
                  <a:prstClr val="black"/>
                </a:solidFill>
                <a:latin typeface="TTdcbx10"/>
              </a:rPr>
              <a:t>1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, etc. (see diagram). </a:t>
            </a:r>
            <a:endParaRPr lang="en-US" sz="7200" dirty="0" smtClean="0">
              <a:solidFill>
                <a:prstClr val="black"/>
              </a:solidFill>
              <a:latin typeface="TTdcbx10"/>
            </a:endParaRPr>
          </a:p>
          <a:p>
            <a:pPr marL="0" indent="0">
              <a:buNone/>
            </a:pP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Hence</a:t>
            </a:r>
            <a:r>
              <a:rPr lang="en-US" sz="7200" dirty="0">
                <a:solidFill>
                  <a:prstClr val="black"/>
                </a:solidFill>
                <a:latin typeface="TTdcbx10"/>
              </a:rPr>
              <a:t>, 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…</a:t>
            </a:r>
          </a:p>
          <a:p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the better educated a developing country is, the more likely that FDI will raise its domestic demand for skilled </a:t>
            </a:r>
            <a:r>
              <a:rPr lang="en-US" sz="7200" dirty="0" err="1" smtClean="0">
                <a:solidFill>
                  <a:prstClr val="black"/>
                </a:solidFill>
                <a:latin typeface="TTdcbx10"/>
              </a:rPr>
              <a:t>labour</a:t>
            </a:r>
            <a:r>
              <a:rPr lang="en-US" sz="7200" dirty="0" smtClean="0">
                <a:solidFill>
                  <a:prstClr val="black"/>
                </a:solidFill>
                <a:latin typeface="TTdcbx10"/>
              </a:rPr>
              <a:t>, and thus that its skill premium will increase with foreign trade and investment exposure.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368391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/>
              <a:t>Figure 4.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producing</a:t>
            </a:r>
            <a:r>
              <a:rPr lang="it-IT" sz="2400" b="1" dirty="0" smtClean="0"/>
              <a:t> x</a:t>
            </a:r>
            <a:r>
              <a:rPr lang="it-IT" sz="2400" b="1" baseline="-25000" dirty="0" smtClean="0"/>
              <a:t>1</a:t>
            </a:r>
            <a:r>
              <a:rPr lang="it-IT" sz="2400" b="1" dirty="0" smtClean="0"/>
              <a:t> with </a:t>
            </a:r>
            <a:r>
              <a:rPr lang="it-IT" sz="2400" b="1" dirty="0" err="1" smtClean="0"/>
              <a:t>skill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intensity</a:t>
            </a:r>
            <a:r>
              <a:rPr lang="it-IT" sz="2400" b="1" dirty="0" smtClean="0"/>
              <a:t> z in </a:t>
            </a:r>
            <a:r>
              <a:rPr lang="it-IT" sz="2400" b="1" dirty="0" err="1" smtClean="0"/>
              <a:t>low</a:t>
            </a:r>
            <a:r>
              <a:rPr lang="it-IT" sz="2400" b="1" dirty="0" smtClean="0"/>
              <a:t> (S</a:t>
            </a:r>
            <a:r>
              <a:rPr lang="it-IT" sz="2400" b="1" baseline="-25000" dirty="0" smtClean="0"/>
              <a:t>2</a:t>
            </a:r>
            <a:r>
              <a:rPr lang="it-IT" sz="2400" b="1" dirty="0" smtClean="0"/>
              <a:t>), medium (S</a:t>
            </a:r>
            <a:r>
              <a:rPr lang="it-IT" sz="2400" b="1" baseline="-25000" dirty="0" smtClean="0"/>
              <a:t>1</a:t>
            </a:r>
            <a:r>
              <a:rPr lang="it-IT" sz="2400" b="1" dirty="0" smtClean="0"/>
              <a:t>) and high (N)</a:t>
            </a:r>
            <a:r>
              <a:rPr lang="it-IT" sz="2400" b="1" dirty="0"/>
              <a:t> </a:t>
            </a:r>
            <a:r>
              <a:rPr lang="it-IT" sz="2400" b="1" dirty="0" err="1" smtClean="0"/>
              <a:t>education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countries</a:t>
            </a:r>
            <a:endParaRPr lang="it-IT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01056"/>
            <a:ext cx="44196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and </a:t>
            </a:r>
            <a:r>
              <a:rPr lang="it-IT" dirty="0" err="1" smtClean="0"/>
              <a:t>estimation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TTdcr10"/>
              </a:rPr>
              <a:t>D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ataset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constructed merging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UNIDO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Industrial Statistics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Database </a:t>
            </a:r>
            <a:r>
              <a:rPr lang="it-IT" sz="1600" dirty="0" smtClean="0">
                <a:solidFill>
                  <a:prstClr val="black"/>
                </a:solidFill>
                <a:latin typeface="TTdcr10"/>
              </a:rPr>
              <a:t>with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WDI (World Bank) ,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 UNESCO, ILO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and 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Barro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-Lee databases.</a:t>
            </a:r>
          </a:p>
          <a:p>
            <a:pPr lvl="0"/>
            <a:r>
              <a:rPr lang="it-IT" sz="1600" dirty="0" smtClean="0">
                <a:solidFill>
                  <a:prstClr val="black"/>
                </a:solidFill>
                <a:latin typeface="TTdcr1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Skill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premium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calculated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as ratio of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UNIDO average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wage rate in "high or medium-high technology" to average wage rate in</a:t>
            </a:r>
            <a:r>
              <a:rPr lang="it-IT" sz="1600" dirty="0">
                <a:solidFill>
                  <a:prstClr val="black"/>
                </a:solidFill>
                <a:latin typeface="TTdcr10"/>
              </a:rPr>
              <a:t> "</a:t>
            </a:r>
            <a:r>
              <a:rPr lang="it-IT" sz="1600" dirty="0" err="1">
                <a:solidFill>
                  <a:prstClr val="black"/>
                </a:solidFill>
                <a:latin typeface="TTdcr10"/>
              </a:rPr>
              <a:t>low</a:t>
            </a:r>
            <a:r>
              <a:rPr lang="it-IT" sz="1600" dirty="0">
                <a:solidFill>
                  <a:prstClr val="black"/>
                </a:solidFill>
                <a:latin typeface="TTdcr10"/>
              </a:rPr>
              <a:t> </a:t>
            </a:r>
            <a:r>
              <a:rPr lang="it-IT" sz="1600" dirty="0" err="1">
                <a:solidFill>
                  <a:prstClr val="black"/>
                </a:solidFill>
                <a:latin typeface="TTdcr10"/>
              </a:rPr>
              <a:t>technology</a:t>
            </a:r>
            <a:r>
              <a:rPr lang="it-IT" sz="1600" dirty="0">
                <a:solidFill>
                  <a:prstClr val="black"/>
                </a:solidFill>
                <a:latin typeface="TTdcr10"/>
              </a:rPr>
              <a:t>" </a:t>
            </a:r>
            <a:r>
              <a:rPr lang="it-IT" sz="1600" dirty="0" err="1">
                <a:solidFill>
                  <a:prstClr val="black"/>
                </a:solidFill>
                <a:latin typeface="TTdcr10"/>
              </a:rPr>
              <a:t>industries</a:t>
            </a:r>
            <a:r>
              <a:rPr lang="it-IT" sz="1600" dirty="0">
                <a:solidFill>
                  <a:prstClr val="black"/>
                </a:solidFill>
                <a:latin typeface="TTdcr10"/>
              </a:rPr>
              <a:t>.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Tdcr10"/>
              </a:rPr>
              <a:t>Child 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labour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 is percentage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of children in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5-14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age range recorded as working. 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Tdcr10"/>
              </a:rPr>
              <a:t>Skill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endowment alternatively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measured as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share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of individuals with primary education only (</a:t>
            </a:r>
            <a:r>
              <a:rPr lang="en-US" sz="1600" dirty="0" err="1">
                <a:solidFill>
                  <a:prstClr val="black"/>
                </a:solidFill>
                <a:latin typeface="TTdcr10"/>
              </a:rPr>
              <a:t>edu_pri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), secondary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education (</a:t>
            </a:r>
            <a:r>
              <a:rPr lang="en-US" sz="1600" dirty="0" err="1">
                <a:solidFill>
                  <a:prstClr val="black"/>
                </a:solidFill>
                <a:latin typeface="TTdcr10"/>
              </a:rPr>
              <a:t>edu_sec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), secondary or higher education (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totalveryhigh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), survival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rate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to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final grade of primary school (</a:t>
            </a:r>
            <a:r>
              <a:rPr lang="en-US" sz="1600" dirty="0" err="1">
                <a:solidFill>
                  <a:prstClr val="black"/>
                </a:solidFill>
                <a:latin typeface="TTdcr10"/>
              </a:rPr>
              <a:t>edupri_sur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),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or average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number of years in education (</a:t>
            </a:r>
            <a:r>
              <a:rPr lang="en-US" sz="1600" dirty="0" err="1">
                <a:solidFill>
                  <a:prstClr val="black"/>
                </a:solidFill>
                <a:latin typeface="TTdcr10"/>
              </a:rPr>
              <a:t>edu_years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), in the population aged 25 or more,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each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lagged 5 years. 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Tdcr10"/>
              </a:rPr>
              <a:t>Trade exposure (open)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measured by trade ratio (imports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plus exports over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GDP),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also lagged 5 years.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Tdcr10"/>
              </a:rPr>
              <a:t>FDI 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openness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measured by net inward FDI inflow as percent of GDP (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fdi_perc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) or Chinn-Ito </a:t>
            </a:r>
            <a:r>
              <a:rPr lang="en-US" sz="1600" dirty="0">
                <a:solidFill>
                  <a:prstClr val="black"/>
                </a:solidFill>
                <a:latin typeface="TTdcr10"/>
              </a:rPr>
              <a:t>index (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kao</a:t>
            </a:r>
            <a:endParaRPr lang="en-US" sz="1600" dirty="0" smtClean="0">
              <a:solidFill>
                <a:prstClr val="black"/>
              </a:solidFill>
              <a:latin typeface="TTdcr10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Data limitations do not permit skill premium and child </a:t>
            </a:r>
            <a:r>
              <a:rPr lang="en-US" sz="1600" dirty="0" err="1" smtClean="0">
                <a:solidFill>
                  <a:prstClr val="black"/>
                </a:solidFill>
                <a:latin typeface="TTdcr10"/>
              </a:rPr>
              <a:t>labour</a:t>
            </a:r>
            <a:r>
              <a:rPr lang="en-US" sz="1600" dirty="0" smtClean="0">
                <a:solidFill>
                  <a:prstClr val="black"/>
                </a:solidFill>
                <a:latin typeface="TTdcr10"/>
              </a:rPr>
              <a:t> equations to be estimated simultaneously. As theory makes no prediction about it, per-capita GDP exogenous (but tried instrumenting it with lagged value).</a:t>
            </a:r>
            <a:endParaRPr lang="en-US" sz="1600" dirty="0">
              <a:solidFill>
                <a:prstClr val="black"/>
              </a:solidFill>
              <a:latin typeface="TTdcr10"/>
            </a:endParaRPr>
          </a:p>
        </p:txBody>
      </p:sp>
    </p:spTree>
    <p:extLst>
      <p:ext uri="{BB962C8B-B14F-4D97-AF65-F5344CB8AC3E}">
        <p14:creationId xmlns:p14="http://schemas.microsoft.com/office/powerpoint/2010/main" val="2692601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Skill</a:t>
            </a:r>
            <a:r>
              <a:rPr lang="it-IT" dirty="0" smtClean="0"/>
              <a:t> premium </a:t>
            </a:r>
            <a:r>
              <a:rPr lang="it-IT" dirty="0" err="1" smtClean="0"/>
              <a:t>equation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Skill premium is negatively </a:t>
            </a:r>
            <a:r>
              <a:rPr lang="en-US" dirty="0"/>
              <a:t>and significantly related to both the lagged trade ratio and the lagged skill endowment, but positively and significantly related to the product of the two. </a:t>
            </a:r>
            <a:endParaRPr lang="en-US" dirty="0" smtClean="0"/>
          </a:p>
          <a:p>
            <a:r>
              <a:rPr lang="en-US" dirty="0" smtClean="0"/>
              <a:t>Calculating </a:t>
            </a:r>
            <a:r>
              <a:rPr lang="en-US" dirty="0"/>
              <a:t>the total derivative of the skill premium </a:t>
            </a:r>
            <a:r>
              <a:rPr lang="en-US" dirty="0" smtClean="0"/>
              <a:t>to </a:t>
            </a:r>
            <a:r>
              <a:rPr lang="en-US" dirty="0"/>
              <a:t>the trade ratio and setting it equal to zero, we find that trade affects the skill premium positively if the skill endowment </a:t>
            </a:r>
            <a:r>
              <a:rPr lang="en-US" dirty="0" smtClean="0"/>
              <a:t>(share of educated adults) is </a:t>
            </a:r>
            <a:r>
              <a:rPr lang="en-US" dirty="0"/>
              <a:t>above a certain </a:t>
            </a:r>
            <a:r>
              <a:rPr lang="en-US" dirty="0" smtClean="0"/>
              <a:t>threshold (0.42 to 0.46, depending on variable definition), </a:t>
            </a:r>
            <a:r>
              <a:rPr lang="en-US" dirty="0"/>
              <a:t>negatively </a:t>
            </a:r>
            <a:r>
              <a:rPr lang="en-US" dirty="0" smtClean="0"/>
              <a:t>if it is below. Threshold is close to median share of adult population with at least primary education. </a:t>
            </a:r>
          </a:p>
          <a:p>
            <a:r>
              <a:rPr lang="en-US" dirty="0"/>
              <a:t>C</a:t>
            </a:r>
            <a:r>
              <a:rPr lang="en-US" dirty="0" smtClean="0"/>
              <a:t>onsistent </a:t>
            </a:r>
            <a:r>
              <a:rPr lang="en-US" dirty="0"/>
              <a:t>with </a:t>
            </a:r>
            <a:r>
              <a:rPr lang="en-US" dirty="0" smtClean="0"/>
              <a:t>theoretical </a:t>
            </a:r>
            <a:r>
              <a:rPr lang="en-US" dirty="0"/>
              <a:t>prediction that trade liberalization </a:t>
            </a:r>
            <a:r>
              <a:rPr lang="en-US" dirty="0" smtClean="0"/>
              <a:t>attracts FDI more (less) skill-intensive than existing economic activities, and raises (lowers) the </a:t>
            </a:r>
            <a:r>
              <a:rPr lang="en-US" dirty="0"/>
              <a:t>skill </a:t>
            </a:r>
            <a:r>
              <a:rPr lang="en-US" dirty="0" smtClean="0"/>
              <a:t>premium, </a:t>
            </a:r>
            <a:r>
              <a:rPr lang="en-US" dirty="0"/>
              <a:t>in </a:t>
            </a:r>
            <a:r>
              <a:rPr lang="en-US" dirty="0" smtClean="0"/>
              <a:t>country’s skill endowment is </a:t>
            </a:r>
            <a:r>
              <a:rPr lang="en-US" dirty="0"/>
              <a:t>sufficiently </a:t>
            </a:r>
            <a:r>
              <a:rPr lang="en-US" dirty="0" smtClean="0"/>
              <a:t>(insufficiently) well educated.</a:t>
            </a:r>
          </a:p>
          <a:p>
            <a:r>
              <a:rPr lang="en-US" dirty="0" smtClean="0"/>
              <a:t> Income </a:t>
            </a:r>
            <a:r>
              <a:rPr lang="en-US" dirty="0"/>
              <a:t>is never significant, and instrumenting it with its lagged value makes no qualitative </a:t>
            </a:r>
            <a:r>
              <a:rPr lang="en-US" dirty="0" smtClean="0"/>
              <a:t>difference.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45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Skill</a:t>
            </a:r>
            <a:r>
              <a:rPr lang="it-IT" dirty="0" smtClean="0"/>
              <a:t> premium </a:t>
            </a:r>
            <a:r>
              <a:rPr lang="it-IT" dirty="0" err="1" smtClean="0"/>
              <a:t>regressions</a:t>
            </a:r>
            <a:r>
              <a:rPr lang="it-IT" dirty="0" smtClean="0"/>
              <a:t> (OLS)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984215"/>
              </p:ext>
            </p:extLst>
          </p:nvPr>
        </p:nvGraphicFramePr>
        <p:xfrm>
          <a:off x="2523028" y="1451067"/>
          <a:ext cx="4106947" cy="4903373"/>
        </p:xfrm>
        <a:graphic>
          <a:graphicData uri="http://schemas.openxmlformats.org/drawingml/2006/table">
            <a:tbl>
              <a:tblPr firstRow="1" firstCol="1" bandRow="1"/>
              <a:tblGrid>
                <a:gridCol w="1742638"/>
                <a:gridCol w="560483"/>
                <a:gridCol w="560483"/>
                <a:gridCol w="609434"/>
                <a:gridCol w="633909"/>
              </a:tblGrid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Dependent variable: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skill premium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L5edu_pri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-4.389*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-4.401*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(2.390)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(2.399)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L5edu_priXopen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2.673*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2.697*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(1.481)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(1.492)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L5edu_prisec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-10.325**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-10.381**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(4.925)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(4.948)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L5edu_prisecXopen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5.985**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6.067**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baseline="0" dirty="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(2.848)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(2.869)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L5open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-1.148*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-1.129*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-4.745**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-4.776**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20" baseline="0" dirty="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(0.602)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(0.598)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(2.239)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(2.248)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fdi_netinperc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-0.003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-0.003*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(0.002)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(0.002)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ln_GDPpc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-0.010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-0.007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0.007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0.011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(0.046)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(0.047)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(0.074)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(0.075)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it-IT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3.379***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3.347***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9.433**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9.427**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(0.973)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(0.969)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(3.848)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(3.852)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R-squared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0.040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0.036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0.098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0.094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223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223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220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220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 p&lt;0.1, ** p&lt;0.05, *** p&lt;0.01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2832" marR="4283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7775" y="1427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8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Child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equation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 yearly </a:t>
            </a:r>
            <a:r>
              <a:rPr lang="en-US" dirty="0"/>
              <a:t>child </a:t>
            </a:r>
            <a:r>
              <a:rPr lang="en-US" dirty="0" err="1"/>
              <a:t>labour</a:t>
            </a:r>
            <a:r>
              <a:rPr lang="en-US" dirty="0"/>
              <a:t> data are </a:t>
            </a:r>
            <a:r>
              <a:rPr lang="en-US" dirty="0" smtClean="0"/>
              <a:t>available  for </a:t>
            </a:r>
            <a:r>
              <a:rPr lang="en-US" dirty="0"/>
              <a:t>only </a:t>
            </a:r>
            <a:r>
              <a:rPr lang="en-US" dirty="0" smtClean="0"/>
              <a:t>some countries and some years, cross-section estimates of </a:t>
            </a:r>
            <a:r>
              <a:rPr lang="en-US" dirty="0"/>
              <a:t>averaged annual data concerning </a:t>
            </a:r>
            <a:r>
              <a:rPr lang="en-US" dirty="0" smtClean="0"/>
              <a:t>countries </a:t>
            </a:r>
            <a:r>
              <a:rPr lang="en-US" dirty="0"/>
              <a:t>for which we have </a:t>
            </a:r>
            <a:r>
              <a:rPr lang="en-US" dirty="0" smtClean="0"/>
              <a:t>information on all relevant variables. </a:t>
            </a:r>
          </a:p>
          <a:p>
            <a:r>
              <a:rPr lang="en-US" dirty="0" smtClean="0"/>
              <a:t>Not enough information to estimate interaction term, but enough to make separate </a:t>
            </a:r>
            <a:r>
              <a:rPr lang="en-US" dirty="0"/>
              <a:t>estimates for </a:t>
            </a:r>
            <a:r>
              <a:rPr lang="en-US" dirty="0" smtClean="0"/>
              <a:t>full sample, and for subsamples below </a:t>
            </a:r>
            <a:r>
              <a:rPr lang="en-US" dirty="0"/>
              <a:t>and above </a:t>
            </a:r>
            <a:r>
              <a:rPr lang="en-US" dirty="0" smtClean="0"/>
              <a:t>skill endowment threshold.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Consistent </a:t>
            </a:r>
            <a:r>
              <a:rPr lang="en-US" dirty="0">
                <a:solidFill>
                  <a:prstClr val="black"/>
                </a:solidFill>
              </a:rPr>
              <a:t>with theoretical </a:t>
            </a:r>
            <a:r>
              <a:rPr lang="en-US" dirty="0" smtClean="0">
                <a:solidFill>
                  <a:prstClr val="black"/>
                </a:solidFill>
              </a:rPr>
              <a:t>predictions,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skill-premium estimates, the e</a:t>
            </a:r>
            <a:r>
              <a:rPr lang="en-US" dirty="0" smtClean="0"/>
              <a:t>stimated </a:t>
            </a:r>
            <a:r>
              <a:rPr lang="en-US" dirty="0"/>
              <a:t>effect of trade openness is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negative </a:t>
            </a:r>
            <a:r>
              <a:rPr lang="en-US" dirty="0"/>
              <a:t>but insignificant in </a:t>
            </a:r>
            <a:r>
              <a:rPr lang="en-US" dirty="0" smtClean="0"/>
              <a:t>the full sample,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positive (and moderately </a:t>
            </a:r>
            <a:r>
              <a:rPr lang="en-US" dirty="0"/>
              <a:t>significant </a:t>
            </a:r>
            <a:r>
              <a:rPr lang="en-US" dirty="0" smtClean="0"/>
              <a:t>if share </a:t>
            </a:r>
            <a:r>
              <a:rPr lang="en-US" dirty="0"/>
              <a:t>of adults with </a:t>
            </a:r>
            <a:r>
              <a:rPr lang="en-US" dirty="0" smtClean="0"/>
              <a:t>secondary </a:t>
            </a:r>
            <a:r>
              <a:rPr lang="en-US" dirty="0"/>
              <a:t>or higher education </a:t>
            </a:r>
            <a:r>
              <a:rPr lang="en-US" dirty="0" smtClean="0"/>
              <a:t>is used as </a:t>
            </a:r>
            <a:r>
              <a:rPr lang="en-US" dirty="0"/>
              <a:t>additional </a:t>
            </a:r>
            <a:r>
              <a:rPr lang="en-US" dirty="0" err="1" smtClean="0"/>
              <a:t>regressor</a:t>
            </a:r>
            <a:r>
              <a:rPr lang="en-US" dirty="0" smtClean="0"/>
              <a:t>) in subsample </a:t>
            </a:r>
            <a:r>
              <a:rPr lang="en-US" dirty="0"/>
              <a:t>with skill </a:t>
            </a:r>
            <a:r>
              <a:rPr lang="en-US" dirty="0" smtClean="0"/>
              <a:t>endowments </a:t>
            </a:r>
            <a:r>
              <a:rPr lang="en-US" dirty="0"/>
              <a:t>below </a:t>
            </a:r>
            <a:r>
              <a:rPr lang="en-US" dirty="0" smtClean="0"/>
              <a:t>the threshold</a:t>
            </a:r>
          </a:p>
          <a:p>
            <a:pPr marL="0" indent="0">
              <a:buNone/>
            </a:pPr>
            <a:r>
              <a:rPr lang="en-US" dirty="0" smtClean="0"/>
              <a:t>     - negative and significant </a:t>
            </a:r>
            <a:r>
              <a:rPr lang="en-US" sz="3100" dirty="0">
                <a:solidFill>
                  <a:prstClr val="black"/>
                </a:solidFill>
              </a:rPr>
              <a:t>in subsample with skill </a:t>
            </a:r>
            <a:r>
              <a:rPr lang="en-US" sz="3100" dirty="0" smtClean="0">
                <a:solidFill>
                  <a:prstClr val="black"/>
                </a:solidFill>
              </a:rPr>
              <a:t>endowments above the threshold.</a:t>
            </a:r>
          </a:p>
          <a:p>
            <a:pPr marL="0" lvl="0" indent="0">
              <a:buNone/>
            </a:pPr>
            <a:endParaRPr lang="en-US" sz="3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52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Child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regressions</a:t>
            </a:r>
            <a:r>
              <a:rPr lang="it-IT" dirty="0" smtClean="0"/>
              <a:t> (OLS)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45258"/>
              </p:ext>
            </p:extLst>
          </p:nvPr>
        </p:nvGraphicFramePr>
        <p:xfrm>
          <a:off x="1111250" y="2093055"/>
          <a:ext cx="6921500" cy="3540252"/>
        </p:xfrm>
        <a:graphic>
          <a:graphicData uri="http://schemas.openxmlformats.org/drawingml/2006/table">
            <a:tbl>
              <a:tblPr firstRow="1" firstCol="1" bandRow="1"/>
              <a:tblGrid>
                <a:gridCol w="14351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Dependent variable: child labour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edu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b/se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it-IT" sz="1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r>
                        <a:rPr lang="it-IT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 L5open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-0.018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0.004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-0.097**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-0.029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0.004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-0.082**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-0.049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-0.022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-0.222**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(0.028)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(0.038)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(0.023)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(0.028)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(0.038)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(0.041)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(0.061)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(0.096)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(mean) ln_GDPpc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-0.061***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-0.062***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-0.069***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-0.059***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-0.058***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-0.072***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-0.066***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-0.048**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-0.096***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(0.007)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(0.016)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(0.009)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(0.015)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(0.016)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(0.018)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(0.020)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(mean) totalveryhigh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-0.119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-0.159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-0.177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-0.111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-0.675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-0.639*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(0.078)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(0.423)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(0.110)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(0.225)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(0.943)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(0.318)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(mean) totalveryhi~n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-0.011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-0.071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0.402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(0.178)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(0.794)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(0.269)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_cons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0.616***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0.596***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0.748***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0.616***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0.581***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0.796***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0.693***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0.569***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1.128***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(0.051)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(0.085)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(0.143)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(0.071)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(0.094)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(0.143)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(0.088)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(0.109)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(0.191)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R-squared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0.444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0.355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0.436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0.440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0.385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0.508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0.499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   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 p&lt;0.1, ** p&lt;0.05, ***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p&lt;0.01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2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Tdcr10"/>
              </a:rPr>
              <a:t>According to the </a:t>
            </a:r>
            <a:r>
              <a:rPr lang="en-US" sz="2000" b="1" dirty="0" smtClean="0">
                <a:latin typeface="TTdcr10"/>
              </a:rPr>
              <a:t>theory</a:t>
            </a:r>
            <a:r>
              <a:rPr lang="en-US" sz="2000" dirty="0" smtClean="0">
                <a:latin typeface="TTdcr10"/>
              </a:rPr>
              <a:t> developed here, liberalization raises (reduces) the skill premium, and reduces (raises) child </a:t>
            </a:r>
            <a:r>
              <a:rPr lang="en-US" sz="2000" dirty="0" err="1" smtClean="0">
                <a:latin typeface="TTdcr10"/>
              </a:rPr>
              <a:t>labour</a:t>
            </a:r>
            <a:r>
              <a:rPr lang="en-US" sz="2000" dirty="0" smtClean="0">
                <a:latin typeface="TTdcr10"/>
              </a:rPr>
              <a:t> in countries where the </a:t>
            </a:r>
            <a:r>
              <a:rPr lang="en-US" sz="2000" dirty="0">
                <a:latin typeface="TTdcr10"/>
              </a:rPr>
              <a:t>initial stock of skilled </a:t>
            </a:r>
            <a:r>
              <a:rPr lang="en-US" sz="2000" dirty="0" err="1" smtClean="0">
                <a:latin typeface="TTdcr10"/>
              </a:rPr>
              <a:t>labour</a:t>
            </a:r>
            <a:r>
              <a:rPr lang="en-US" sz="2000" dirty="0" smtClean="0">
                <a:latin typeface="TTdcr10"/>
              </a:rPr>
              <a:t> is (is not) large enough to </a:t>
            </a:r>
            <a:r>
              <a:rPr lang="en-US" sz="2000" dirty="0">
                <a:latin typeface="TTdcr10"/>
              </a:rPr>
              <a:t>attract </a:t>
            </a:r>
            <a:r>
              <a:rPr lang="en-US" sz="2000" dirty="0" smtClean="0">
                <a:latin typeface="TTdcr10"/>
              </a:rPr>
              <a:t>FDI with </a:t>
            </a:r>
            <a:r>
              <a:rPr lang="en-US" sz="2000" dirty="0">
                <a:latin typeface="TTdcr10"/>
              </a:rPr>
              <a:t>higher skill </a:t>
            </a:r>
            <a:r>
              <a:rPr lang="en-US" sz="2000" dirty="0" smtClean="0">
                <a:latin typeface="TTdcr10"/>
              </a:rPr>
              <a:t>requirements than those of existing economic activities. The</a:t>
            </a:r>
            <a:r>
              <a:rPr lang="en-US" sz="2000" b="1" dirty="0" smtClean="0">
                <a:latin typeface="TTdcr10"/>
              </a:rPr>
              <a:t> data</a:t>
            </a:r>
            <a:r>
              <a:rPr lang="en-US" sz="2000" dirty="0" smtClean="0">
                <a:latin typeface="TTdcr10"/>
              </a:rPr>
              <a:t> do not reject the theory. </a:t>
            </a:r>
          </a:p>
          <a:p>
            <a:pPr marL="0" indent="0">
              <a:buNone/>
            </a:pPr>
            <a:r>
              <a:rPr lang="en-US" sz="2000" b="1" dirty="0">
                <a:latin typeface="TTdcr10"/>
              </a:rPr>
              <a:t>I</a:t>
            </a:r>
            <a:r>
              <a:rPr lang="en-US" sz="2000" b="1" dirty="0" smtClean="0">
                <a:latin typeface="TTdcr10"/>
              </a:rPr>
              <a:t>mplications</a:t>
            </a:r>
            <a:r>
              <a:rPr lang="en-US" sz="2000" dirty="0" smtClean="0">
                <a:latin typeface="TTdcr10"/>
              </a:rPr>
              <a:t>: Liberalization </a:t>
            </a:r>
            <a:r>
              <a:rPr lang="en-US" sz="2000" dirty="0">
                <a:latin typeface="TTdcr10"/>
              </a:rPr>
              <a:t>creates </a:t>
            </a:r>
            <a:r>
              <a:rPr lang="en-US" sz="2000" dirty="0" smtClean="0">
                <a:latin typeface="TTdcr10"/>
              </a:rPr>
              <a:t>divide </a:t>
            </a:r>
            <a:r>
              <a:rPr lang="en-US" sz="2000" dirty="0">
                <a:latin typeface="TTdcr10"/>
              </a:rPr>
              <a:t>between </a:t>
            </a:r>
            <a:r>
              <a:rPr lang="en-US" sz="2000" dirty="0">
                <a:solidFill>
                  <a:prstClr val="black"/>
                </a:solidFill>
                <a:latin typeface="TTdcr10"/>
              </a:rPr>
              <a:t>countries</a:t>
            </a:r>
            <a:r>
              <a:rPr lang="en-US" sz="2000" dirty="0">
                <a:latin typeface="TTdcr10"/>
              </a:rPr>
              <a:t> that, having started out on the wrong foot, will specialize even further in low-skill </a:t>
            </a:r>
            <a:r>
              <a:rPr lang="en-US" sz="2000" dirty="0" smtClean="0">
                <a:latin typeface="TTdcr10"/>
              </a:rPr>
              <a:t>activities</a:t>
            </a:r>
            <a:r>
              <a:rPr lang="en-US" sz="2000" dirty="0">
                <a:solidFill>
                  <a:prstClr val="black"/>
                </a:solidFill>
                <a:latin typeface="TTdcr1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Tdcr10"/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  <a:latin typeface="TTdcr10"/>
              </a:rPr>
              <a:t>Heckscher</a:t>
            </a:r>
            <a:r>
              <a:rPr lang="en-US" sz="2000" b="1" dirty="0" smtClean="0">
                <a:solidFill>
                  <a:prstClr val="black"/>
                </a:solidFill>
                <a:latin typeface="TTdcr10"/>
              </a:rPr>
              <a:t>—Ohlin</a:t>
            </a:r>
            <a:r>
              <a:rPr lang="en-US" sz="2000" dirty="0" smtClean="0">
                <a:solidFill>
                  <a:prstClr val="black"/>
                </a:solidFill>
                <a:latin typeface="TTdcr10"/>
              </a:rPr>
              <a:t>)</a:t>
            </a:r>
            <a:r>
              <a:rPr lang="en-US" sz="2000" dirty="0" smtClean="0">
                <a:latin typeface="TTdcr10"/>
              </a:rPr>
              <a:t> </a:t>
            </a:r>
            <a:r>
              <a:rPr lang="en-US" sz="2000" dirty="0">
                <a:latin typeface="TTdcr10"/>
              </a:rPr>
              <a:t>and stay </a:t>
            </a:r>
            <a:r>
              <a:rPr lang="en-US" sz="2000" dirty="0" smtClean="0">
                <a:latin typeface="TTdcr10"/>
              </a:rPr>
              <a:t>underdeveloped, and developing </a:t>
            </a:r>
            <a:r>
              <a:rPr lang="en-US" sz="2000" dirty="0">
                <a:latin typeface="TTdcr10"/>
              </a:rPr>
              <a:t>countries that, having started out on the right foot, will specialize in low-skill production activities less than they did before </a:t>
            </a:r>
            <a:r>
              <a:rPr lang="en-US" sz="2000" dirty="0" smtClean="0">
                <a:latin typeface="TTdcr10"/>
              </a:rPr>
              <a:t>(</a:t>
            </a:r>
            <a:r>
              <a:rPr lang="en-US" sz="2000" b="1" dirty="0" smtClean="0">
                <a:latin typeface="TTdcr10"/>
              </a:rPr>
              <a:t>anti-</a:t>
            </a:r>
            <a:r>
              <a:rPr lang="en-US" sz="2000" b="1" dirty="0" err="1" smtClean="0">
                <a:latin typeface="TTdcr10"/>
              </a:rPr>
              <a:t>Heckscher</a:t>
            </a:r>
            <a:r>
              <a:rPr lang="en-US" sz="2000" b="1" smtClean="0">
                <a:latin typeface="TTdcr10"/>
              </a:rPr>
              <a:t>—Ohlin</a:t>
            </a:r>
            <a:r>
              <a:rPr lang="en-US" sz="2000" smtClean="0">
                <a:latin typeface="TTdcr10"/>
              </a:rPr>
              <a:t>) and </a:t>
            </a:r>
            <a:r>
              <a:rPr lang="en-US" sz="2000" dirty="0">
                <a:latin typeface="TTdcr10"/>
              </a:rPr>
              <a:t>will eventually become </a:t>
            </a:r>
            <a:r>
              <a:rPr lang="en-US" sz="2000" dirty="0" smtClean="0">
                <a:latin typeface="TTdcr10"/>
              </a:rPr>
              <a:t>developed. </a:t>
            </a:r>
          </a:p>
          <a:p>
            <a:pPr marL="0" indent="0">
              <a:buNone/>
            </a:pPr>
            <a:r>
              <a:rPr lang="en-US" sz="2000" dirty="0" smtClean="0">
                <a:latin typeface="TTdcr10"/>
              </a:rPr>
              <a:t>As income reduces child </a:t>
            </a:r>
            <a:r>
              <a:rPr lang="en-US" sz="2000" dirty="0" err="1" smtClean="0">
                <a:latin typeface="TTdcr10"/>
              </a:rPr>
              <a:t>labour</a:t>
            </a:r>
            <a:r>
              <a:rPr lang="en-US" sz="2000" dirty="0" smtClean="0">
                <a:latin typeface="TTdcr10"/>
              </a:rPr>
              <a:t>, if liberalization enhances productivity and thus raises income, </a:t>
            </a:r>
            <a:r>
              <a:rPr lang="en-US" sz="2000" dirty="0" smtClean="0">
                <a:solidFill>
                  <a:prstClr val="black"/>
                </a:solidFill>
                <a:latin typeface="TTdcr10"/>
              </a:rPr>
              <a:t>liberalization</a:t>
            </a:r>
            <a:r>
              <a:rPr lang="en-US" sz="2000" dirty="0" smtClean="0">
                <a:latin typeface="TTdcr10"/>
              </a:rPr>
              <a:t> may</a:t>
            </a:r>
            <a:r>
              <a:rPr lang="en-US" sz="2000" dirty="0">
                <a:solidFill>
                  <a:prstClr val="black"/>
                </a:solidFill>
                <a:latin typeface="TTdcr1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Tdcr10"/>
              </a:rPr>
              <a:t>reduce </a:t>
            </a:r>
            <a:r>
              <a:rPr lang="en-US" sz="2000" dirty="0" smtClean="0">
                <a:latin typeface="TTdcr10"/>
              </a:rPr>
              <a:t>child </a:t>
            </a:r>
            <a:r>
              <a:rPr lang="en-US" sz="2000" dirty="0" err="1" smtClean="0">
                <a:latin typeface="TTdcr10"/>
              </a:rPr>
              <a:t>labour</a:t>
            </a:r>
            <a:r>
              <a:rPr lang="en-US" sz="2000" dirty="0" smtClean="0">
                <a:latin typeface="TTdcr10"/>
              </a:rPr>
              <a:t> even in some of the countries where it reduces the skill premium.</a:t>
            </a:r>
            <a:endParaRPr lang="en-US" sz="2000" dirty="0">
              <a:latin typeface="TTdcr10"/>
            </a:endParaRPr>
          </a:p>
        </p:txBody>
      </p:sp>
    </p:spTree>
    <p:extLst>
      <p:ext uri="{BB962C8B-B14F-4D97-AF65-F5344CB8AC3E}">
        <p14:creationId xmlns:p14="http://schemas.microsoft.com/office/powerpoint/2010/main" val="198323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rgbClr val="333333"/>
                </a:solidFill>
                <a:latin typeface="Lucida Grande"/>
              </a:rPr>
              <a:t>Cigno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, 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A. (2015), 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  <a:hlinkClick r:id="rId2"/>
              </a:rPr>
              <a:t>“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Trade, foreign investment and wage inequality in developing countries”, </a:t>
            </a:r>
            <a:r>
              <a:rPr lang="en-US" sz="1600" i="1" dirty="0" smtClean="0">
                <a:solidFill>
                  <a:srgbClr val="333333"/>
                </a:solidFill>
                <a:latin typeface="Lucida Grande"/>
              </a:rPr>
              <a:t>IZA World of Labor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, November 2015.</a:t>
            </a:r>
          </a:p>
          <a:p>
            <a:pPr marL="0" lvl="0" indent="0">
              <a:buNone/>
            </a:pP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-------------- and 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F. C.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Rosati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 (2005), 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The Economics of </a:t>
            </a:r>
            <a:r>
              <a:rPr lang="en-US" sz="1600" i="1" dirty="0" smtClean="0">
                <a:solidFill>
                  <a:srgbClr val="333333"/>
                </a:solidFill>
                <a:latin typeface="Lucida Grande"/>
              </a:rPr>
              <a:t>Child </a:t>
            </a:r>
            <a:r>
              <a:rPr lang="en-US" sz="1600" i="1" dirty="0" err="1">
                <a:solidFill>
                  <a:srgbClr val="333333"/>
                </a:solidFill>
                <a:latin typeface="Lucida Grande"/>
              </a:rPr>
              <a:t>Labour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, New York and Oxford: Oxford University Press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--------------, G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Giovannetti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 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and L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Sabani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 (2015), “The role of trade and offshoring in the determination of child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labour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”, 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IZA Discussion Papers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 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8878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333333"/>
                </a:solidFill>
                <a:latin typeface="Lucida Grande"/>
              </a:rPr>
              <a:t>Feenstra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, R. and G. Hanson (1996), "Foreign investment outsourcing and relative wages" in R.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Feenstra,G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.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Grossman,and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 D. Irwin (eds.), 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Political Economy of Trade Policy. Essays in </a:t>
            </a:r>
            <a:r>
              <a:rPr lang="en-US" sz="1600" i="1" dirty="0" err="1">
                <a:solidFill>
                  <a:srgbClr val="333333"/>
                </a:solidFill>
                <a:latin typeface="Lucida Grande"/>
              </a:rPr>
              <a:t>Honour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 of </a:t>
            </a:r>
            <a:r>
              <a:rPr lang="en-US" sz="1600" i="1" dirty="0" err="1">
                <a:solidFill>
                  <a:srgbClr val="333333"/>
                </a:solidFill>
                <a:latin typeface="Lucida Grande"/>
              </a:rPr>
              <a:t>Jagdish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 </a:t>
            </a:r>
            <a:r>
              <a:rPr lang="en-US" sz="1600" i="1" dirty="0" err="1">
                <a:solidFill>
                  <a:srgbClr val="333333"/>
                </a:solidFill>
                <a:latin typeface="Lucida Grande"/>
              </a:rPr>
              <a:t>Bhagwati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, Cambridge: MIT 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Press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333333"/>
                </a:solidFill>
                <a:latin typeface="Lucida Grande"/>
              </a:rPr>
              <a:t>Gries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, T. and R. </a:t>
            </a:r>
            <a:r>
              <a:rPr lang="en-US" sz="1600" dirty="0" err="1" smtClean="0">
                <a:solidFill>
                  <a:srgbClr val="333333"/>
                </a:solidFill>
                <a:latin typeface="Lucida Grande"/>
              </a:rPr>
              <a:t>Grundmann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 (2014), “Trade and fertility in the developing world: the impact of trade and trade structure”, </a:t>
            </a:r>
            <a:r>
              <a:rPr lang="en-US" sz="1600" i="1" dirty="0" smtClean="0">
                <a:solidFill>
                  <a:srgbClr val="333333"/>
                </a:solidFill>
                <a:latin typeface="Lucida Grande"/>
              </a:rPr>
              <a:t>Journal of Population Economics</a:t>
            </a:r>
            <a:r>
              <a:rPr lang="en-US" sz="1600" dirty="0" smtClean="0">
                <a:solidFill>
                  <a:srgbClr val="333333"/>
                </a:solidFill>
                <a:latin typeface="Lucida Grande"/>
              </a:rPr>
              <a:t> 27, 1165-86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33333"/>
                </a:solidFill>
                <a:latin typeface="Lucida Grande"/>
              </a:rPr>
              <a:t>Wood, A. (1994), 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North-South </a:t>
            </a:r>
            <a:r>
              <a:rPr lang="en-US" sz="1600" i="1" dirty="0" smtClean="0">
                <a:solidFill>
                  <a:srgbClr val="333333"/>
                </a:solidFill>
                <a:latin typeface="Lucida Grande"/>
              </a:rPr>
              <a:t>Trade</a:t>
            </a:r>
            <a:r>
              <a:rPr lang="en-US" sz="1600" i="1" dirty="0">
                <a:solidFill>
                  <a:srgbClr val="333333"/>
                </a:solidFill>
                <a:latin typeface="Lucida Grande"/>
              </a:rPr>
              <a:t>, Employment and Inequality: Changing Fortunes in Skill-Driven World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, Oxford: </a:t>
            </a:r>
            <a:r>
              <a:rPr lang="en-US" sz="1600" dirty="0" err="1">
                <a:solidFill>
                  <a:srgbClr val="333333"/>
                </a:solidFill>
                <a:latin typeface="Lucida Grande"/>
              </a:rPr>
              <a:t>Claredon</a:t>
            </a:r>
            <a:r>
              <a:rPr lang="en-US" sz="1600" dirty="0">
                <a:solidFill>
                  <a:srgbClr val="333333"/>
                </a:solidFill>
                <a:latin typeface="Lucida Grande"/>
              </a:rPr>
              <a:t> Press</a:t>
            </a:r>
          </a:p>
          <a:p>
            <a:pPr marL="0" indent="0">
              <a:buNone/>
            </a:pPr>
            <a:r>
              <a:rPr lang="en-US" sz="1600" dirty="0">
                <a:latin typeface="Lucida Grande"/>
              </a:rPr>
              <a:t>Zhu, S. C. and D. </a:t>
            </a:r>
            <a:r>
              <a:rPr lang="en-US" sz="1600" dirty="0" err="1">
                <a:latin typeface="Lucida Grande"/>
              </a:rPr>
              <a:t>Trefler</a:t>
            </a:r>
            <a:r>
              <a:rPr lang="en-US" sz="1600" dirty="0">
                <a:latin typeface="Lucida Grande"/>
              </a:rPr>
              <a:t> (2005), "Trade and inequality in developing countries: a general equilibrium analysis", </a:t>
            </a:r>
            <a:r>
              <a:rPr lang="en-US" sz="1600" i="1" dirty="0">
                <a:latin typeface="Lucida Grande"/>
              </a:rPr>
              <a:t>Journal of International Economics</a:t>
            </a:r>
            <a:r>
              <a:rPr lang="en-US" sz="1600" dirty="0">
                <a:latin typeface="Lucida Grande"/>
              </a:rPr>
              <a:t> 65, pp. 21-48</a:t>
            </a:r>
            <a:endParaRPr lang="it-IT" sz="1600" dirty="0"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28843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International </a:t>
            </a:r>
            <a:r>
              <a:rPr lang="it-IT" sz="3600" b="1" dirty="0" err="1" smtClean="0"/>
              <a:t>trade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Tdcr10"/>
              </a:rPr>
              <a:t>Traditional trade theory</a:t>
            </a:r>
          </a:p>
          <a:p>
            <a:r>
              <a:rPr lang="en-US" dirty="0" err="1" smtClean="0">
                <a:latin typeface="TTdcr10"/>
              </a:rPr>
              <a:t>Heckscher</a:t>
            </a:r>
            <a:r>
              <a:rPr lang="en-US" dirty="0" smtClean="0">
                <a:latin typeface="TTdcr10"/>
              </a:rPr>
              <a:t>-Ohlin: if </a:t>
            </a:r>
            <a:r>
              <a:rPr lang="en-US" dirty="0">
                <a:latin typeface="TTdcr10"/>
              </a:rPr>
              <a:t>a country opens itself up </a:t>
            </a:r>
            <a:r>
              <a:rPr lang="en-US" dirty="0" smtClean="0">
                <a:latin typeface="TTdcr10"/>
              </a:rPr>
              <a:t>to trade</a:t>
            </a:r>
            <a:r>
              <a:rPr lang="en-US" dirty="0">
                <a:latin typeface="TTdcr10"/>
              </a:rPr>
              <a:t>, it will specialize further in the production of the goods that make </a:t>
            </a:r>
            <a:r>
              <a:rPr lang="en-US" dirty="0" smtClean="0">
                <a:latin typeface="TTdcr10"/>
              </a:rPr>
              <a:t>more intensive </a:t>
            </a:r>
            <a:r>
              <a:rPr lang="en-US" dirty="0">
                <a:latin typeface="TTdcr10"/>
              </a:rPr>
              <a:t>use of its comparatively more abundant untradeable factor. </a:t>
            </a:r>
            <a:endParaRPr lang="en-US" dirty="0" smtClean="0">
              <a:latin typeface="TTdcr10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TTdcr10"/>
              </a:rPr>
              <a:t>Stolper</a:t>
            </a:r>
            <a:r>
              <a:rPr lang="en-US" dirty="0" smtClean="0">
                <a:solidFill>
                  <a:prstClr val="black"/>
                </a:solidFill>
                <a:latin typeface="TTdcr10"/>
              </a:rPr>
              <a:t>-Samuelson: trade liberalization raises rental price of abundant factor relative  to rental price of scarce factor.</a:t>
            </a:r>
            <a:endParaRPr lang="en-US" dirty="0">
              <a:latin typeface="TTdcr10"/>
            </a:endParaRPr>
          </a:p>
          <a:p>
            <a:r>
              <a:rPr lang="en-US" dirty="0" smtClean="0">
                <a:latin typeface="TTdcr10"/>
              </a:rPr>
              <a:t>Wood: if the untradeable factors are skilled and unskilled </a:t>
            </a:r>
            <a:r>
              <a:rPr lang="en-US" dirty="0" err="1" smtClean="0">
                <a:latin typeface="TTdcr10"/>
              </a:rPr>
              <a:t>labour</a:t>
            </a:r>
            <a:r>
              <a:rPr lang="en-US" dirty="0" smtClean="0">
                <a:latin typeface="TTdcr10"/>
              </a:rPr>
              <a:t>, trade liberalization </a:t>
            </a:r>
            <a:r>
              <a:rPr lang="en-US" dirty="0">
                <a:latin typeface="TTdcr10"/>
              </a:rPr>
              <a:t>raises </a:t>
            </a:r>
            <a:r>
              <a:rPr lang="en-US" dirty="0" smtClean="0">
                <a:latin typeface="TTdcr10"/>
              </a:rPr>
              <a:t>skill </a:t>
            </a:r>
            <a:r>
              <a:rPr lang="en-US" dirty="0">
                <a:latin typeface="TTdcr10"/>
              </a:rPr>
              <a:t>premium </a:t>
            </a:r>
            <a:r>
              <a:rPr lang="en-US" dirty="0" smtClean="0">
                <a:latin typeface="TTdcr10"/>
              </a:rPr>
              <a:t> </a:t>
            </a:r>
            <a:r>
              <a:rPr lang="en-US" dirty="0">
                <a:latin typeface="TTdcr10"/>
              </a:rPr>
              <a:t>in skill-rich </a:t>
            </a:r>
            <a:r>
              <a:rPr lang="en-US" dirty="0" smtClean="0">
                <a:latin typeface="TTdcr10"/>
              </a:rPr>
              <a:t>North, lowers it in skill-poor South.</a:t>
            </a:r>
          </a:p>
          <a:p>
            <a:pPr marL="0" indent="0">
              <a:buNone/>
            </a:pPr>
            <a:r>
              <a:rPr lang="en-US" b="1" dirty="0" smtClean="0">
                <a:latin typeface="TTdcr10"/>
              </a:rPr>
              <a:t>Contrary evidence</a:t>
            </a:r>
            <a:endParaRPr lang="en-US" b="1" dirty="0">
              <a:latin typeface="TTdcr10"/>
            </a:endParaRPr>
          </a:p>
          <a:p>
            <a:pPr lvl="0"/>
            <a:r>
              <a:rPr lang="en-US" dirty="0" smtClean="0">
                <a:latin typeface="TTdcr10"/>
              </a:rPr>
              <a:t>Following </a:t>
            </a:r>
            <a:r>
              <a:rPr lang="en-US" dirty="0">
                <a:latin typeface="TTdcr10"/>
              </a:rPr>
              <a:t>trade </a:t>
            </a:r>
            <a:r>
              <a:rPr lang="en-US" dirty="0" smtClean="0">
                <a:latin typeface="TTdcr10"/>
              </a:rPr>
              <a:t>liberalization, skill </a:t>
            </a:r>
            <a:r>
              <a:rPr lang="en-US" dirty="0" err="1" smtClean="0">
                <a:latin typeface="TTdcr10"/>
              </a:rPr>
              <a:t>premia</a:t>
            </a:r>
            <a:r>
              <a:rPr lang="en-US" dirty="0" smtClean="0">
                <a:latin typeface="TTdcr10"/>
              </a:rPr>
              <a:t> rose in the North, but did not fall everywhere in the South.</a:t>
            </a:r>
            <a:endParaRPr lang="en-US" sz="3100" dirty="0">
              <a:solidFill>
                <a:prstClr val="black"/>
              </a:solidFill>
              <a:latin typeface="TTdcr10"/>
            </a:endParaRPr>
          </a:p>
          <a:p>
            <a:pPr marL="0" lvl="0" indent="0">
              <a:buNone/>
            </a:pPr>
            <a:r>
              <a:rPr lang="en-US" sz="3100" b="1" dirty="0" smtClean="0">
                <a:solidFill>
                  <a:prstClr val="black"/>
                </a:solidFill>
                <a:latin typeface="TTdcr10"/>
              </a:rPr>
              <a:t>Contemporary trade theory</a:t>
            </a:r>
            <a:endParaRPr lang="en-US" sz="3100" b="1" dirty="0">
              <a:solidFill>
                <a:prstClr val="black"/>
              </a:solidFill>
              <a:latin typeface="TTdcr10"/>
            </a:endParaRPr>
          </a:p>
          <a:p>
            <a:r>
              <a:rPr lang="it-IT" dirty="0" smtClean="0"/>
              <a:t> </a:t>
            </a:r>
            <a:r>
              <a:rPr lang="en-US" dirty="0" err="1" smtClean="0"/>
              <a:t>Feenstra</a:t>
            </a:r>
            <a:r>
              <a:rPr lang="en-US" dirty="0" smtClean="0"/>
              <a:t>-Hanson, Zhu-</a:t>
            </a:r>
            <a:r>
              <a:rPr lang="en-US" dirty="0" err="1" smtClean="0"/>
              <a:t>Trefler</a:t>
            </a:r>
            <a:r>
              <a:rPr lang="en-US" dirty="0" smtClean="0"/>
              <a:t> and others show that predictions of traditional theory may not hold if offshoring and trade in intermediates are accounted for.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5131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800" dirty="0">
                <a:solidFill>
                  <a:prstClr val="black"/>
                </a:solidFill>
                <a:latin typeface="TTdcr10"/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Tdcr10"/>
                <a:ea typeface="+mn-ea"/>
                <a:cs typeface="+mn-cs"/>
              </a:rPr>
            </a:br>
            <a:r>
              <a:rPr lang="en-US" sz="3600" b="1" dirty="0" smtClean="0">
                <a:solidFill>
                  <a:prstClr val="black"/>
                </a:solidFill>
                <a:latin typeface="TTdcr10"/>
                <a:ea typeface="+mn-ea"/>
                <a:cs typeface="+mn-cs"/>
              </a:rPr>
              <a:t>Family decisions</a:t>
            </a:r>
            <a:r>
              <a:rPr lang="en-US" sz="1800" dirty="0">
                <a:solidFill>
                  <a:prstClr val="black"/>
                </a:solidFill>
                <a:latin typeface="TTdcr10"/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Tdcr10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Tdcr10"/>
              </a:rPr>
              <a:t>Theory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Education as human capital investment.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If parents could borrow, education decision independent of parental income: demand for education increasing in the </a:t>
            </a:r>
            <a:r>
              <a:rPr lang="en-US" sz="2400" dirty="0">
                <a:solidFill>
                  <a:prstClr val="black"/>
                </a:solidFill>
                <a:latin typeface="TTdcr10"/>
              </a:rPr>
              <a:t>expected skill </a:t>
            </a:r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premium.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If they </a:t>
            </a:r>
            <a:r>
              <a:rPr lang="en-US" sz="2400" dirty="0">
                <a:solidFill>
                  <a:prstClr val="black"/>
                </a:solidFill>
                <a:latin typeface="TTdcr10"/>
              </a:rPr>
              <a:t>cannot borrow, </a:t>
            </a:r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decision subject to liquidity constraint: demand for education increasing in </a:t>
            </a:r>
            <a:r>
              <a:rPr lang="en-US" sz="2400" dirty="0">
                <a:solidFill>
                  <a:prstClr val="black"/>
                </a:solidFill>
                <a:latin typeface="TTdcr10"/>
              </a:rPr>
              <a:t>current parental </a:t>
            </a:r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income.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Child </a:t>
            </a:r>
            <a:r>
              <a:rPr lang="en-US" sz="2400" dirty="0" err="1" smtClean="0">
                <a:solidFill>
                  <a:prstClr val="black"/>
                </a:solidFill>
                <a:latin typeface="TTdcr10"/>
              </a:rPr>
              <a:t>labour</a:t>
            </a:r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 decreases as education increases, though not one-for-one (part-time </a:t>
            </a:r>
            <a:r>
              <a:rPr lang="en-US" sz="2400" dirty="0" err="1" smtClean="0">
                <a:solidFill>
                  <a:prstClr val="black"/>
                </a:solidFill>
                <a:latin typeface="TTdcr10"/>
              </a:rPr>
              <a:t>labour</a:t>
            </a:r>
            <a:r>
              <a:rPr lang="en-US" sz="2400" dirty="0" smtClean="0">
                <a:solidFill>
                  <a:prstClr val="black"/>
                </a:solidFill>
                <a:latin typeface="TTdcr10"/>
              </a:rPr>
              <a:t>, less rest and homework).</a:t>
            </a:r>
          </a:p>
          <a:p>
            <a:pPr marL="0" indent="0">
              <a:buNone/>
            </a:pPr>
            <a:endParaRPr lang="en-US" sz="2800" b="1" dirty="0" smtClean="0">
              <a:solidFill>
                <a:prstClr val="black"/>
              </a:solidFill>
              <a:latin typeface="TTdcr10"/>
            </a:endParaRPr>
          </a:p>
          <a:p>
            <a:endParaRPr lang="en-US" sz="2400" dirty="0" smtClean="0">
              <a:solidFill>
                <a:prstClr val="black"/>
              </a:solidFill>
              <a:latin typeface="TTdcr1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64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Stylized</a:t>
            </a:r>
            <a:r>
              <a:rPr lang="it-IT" dirty="0" smtClean="0"/>
              <a:t> </a:t>
            </a:r>
            <a:r>
              <a:rPr lang="it-IT" dirty="0" err="1" smtClean="0"/>
              <a:t>facts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i="1" dirty="0" err="1" smtClean="0"/>
              <a:t>Based</a:t>
            </a:r>
            <a:r>
              <a:rPr lang="it-IT" sz="2600" i="1" dirty="0" smtClean="0"/>
              <a:t> on panel </a:t>
            </a:r>
            <a:r>
              <a:rPr lang="it-IT" sz="2600" i="1" dirty="0" err="1" smtClean="0"/>
              <a:t>including</a:t>
            </a:r>
            <a:r>
              <a:rPr lang="it-IT" sz="2600" i="1" dirty="0" smtClean="0"/>
              <a:t> 124 </a:t>
            </a:r>
            <a:r>
              <a:rPr lang="it-IT" sz="2600" i="1" dirty="0" err="1" smtClean="0"/>
              <a:t>countries</a:t>
            </a:r>
            <a:r>
              <a:rPr lang="it-IT" sz="2600" i="1" dirty="0" smtClean="0"/>
              <a:t> and 13 </a:t>
            </a:r>
            <a:r>
              <a:rPr lang="it-IT" sz="2600" i="1" dirty="0" err="1" smtClean="0"/>
              <a:t>years</a:t>
            </a:r>
            <a:r>
              <a:rPr lang="it-IT" sz="2600" i="1" dirty="0" smtClean="0"/>
              <a:t> (2000-2°12),</a:t>
            </a:r>
          </a:p>
          <a:p>
            <a:r>
              <a:rPr lang="it-IT" sz="2600" dirty="0" err="1"/>
              <a:t>c</a:t>
            </a:r>
            <a:r>
              <a:rPr lang="it-IT" sz="2600" dirty="0" err="1" smtClean="0"/>
              <a:t>hild</a:t>
            </a:r>
            <a:r>
              <a:rPr lang="it-IT" sz="2600" dirty="0" smtClean="0"/>
              <a:t> </a:t>
            </a:r>
            <a:r>
              <a:rPr lang="it-IT" sz="2600" dirty="0" err="1" smtClean="0"/>
              <a:t>labour</a:t>
            </a:r>
            <a:r>
              <a:rPr lang="it-IT" sz="2600" dirty="0" smtClean="0"/>
              <a:t> </a:t>
            </a:r>
            <a:r>
              <a:rPr lang="it-IT" sz="2600" dirty="0" err="1" smtClean="0"/>
              <a:t>negatively</a:t>
            </a:r>
            <a:r>
              <a:rPr lang="it-IT" sz="2600" dirty="0" smtClean="0"/>
              <a:t> </a:t>
            </a:r>
            <a:r>
              <a:rPr lang="it-IT" sz="2600" dirty="0" err="1" smtClean="0"/>
              <a:t>correlated</a:t>
            </a:r>
            <a:r>
              <a:rPr lang="it-IT" sz="2600" dirty="0" smtClean="0"/>
              <a:t> with per-capita GDP, </a:t>
            </a:r>
            <a:r>
              <a:rPr lang="it-IT" sz="2600" dirty="0" err="1" smtClean="0"/>
              <a:t>but</a:t>
            </a:r>
            <a:r>
              <a:rPr lang="it-IT" sz="2600" dirty="0" smtClean="0"/>
              <a:t> </a:t>
            </a:r>
            <a:r>
              <a:rPr lang="it-IT" sz="2600" dirty="0" err="1" smtClean="0"/>
              <a:t>marginal</a:t>
            </a:r>
            <a:r>
              <a:rPr lang="it-IT" sz="2600" dirty="0" smtClean="0"/>
              <a:t> </a:t>
            </a:r>
            <a:r>
              <a:rPr lang="it-IT" sz="2600" dirty="0" err="1" smtClean="0"/>
              <a:t>effect</a:t>
            </a:r>
            <a:r>
              <a:rPr lang="it-IT" sz="2600" dirty="0" smtClean="0"/>
              <a:t> (</a:t>
            </a:r>
            <a:r>
              <a:rPr lang="it-IT" sz="2600" dirty="0" err="1" smtClean="0"/>
              <a:t>estimated</a:t>
            </a:r>
            <a:r>
              <a:rPr lang="it-IT" sz="2600" dirty="0" smtClean="0"/>
              <a:t> by </a:t>
            </a:r>
            <a:r>
              <a:rPr lang="en-US" sz="2600" dirty="0" smtClean="0"/>
              <a:t>Generalized </a:t>
            </a:r>
            <a:r>
              <a:rPr lang="en-US" sz="2600" dirty="0"/>
              <a:t>Linear Model </a:t>
            </a:r>
            <a:r>
              <a:rPr lang="en-US" sz="2600" dirty="0" smtClean="0"/>
              <a:t>with </a:t>
            </a:r>
            <a:r>
              <a:rPr lang="en-US" sz="2600" dirty="0"/>
              <a:t>a binomial distribution and a logit link </a:t>
            </a:r>
            <a:r>
              <a:rPr lang="en-US" sz="2600" dirty="0" smtClean="0"/>
              <a:t>function) rapidly decreasing;</a:t>
            </a:r>
          </a:p>
          <a:p>
            <a:r>
              <a:rPr lang="en-US" sz="2600" dirty="0" smtClean="0"/>
              <a:t> negative but low correlation between child </a:t>
            </a:r>
            <a:r>
              <a:rPr lang="en-US" sz="2600" dirty="0" err="1" smtClean="0"/>
              <a:t>labour</a:t>
            </a:r>
            <a:r>
              <a:rPr lang="en-US" sz="2600" dirty="0" smtClean="0"/>
              <a:t> and trade; </a:t>
            </a:r>
            <a:r>
              <a:rPr lang="it-IT" sz="2600" dirty="0" smtClean="0"/>
              <a:t>positive (negative) and high in </a:t>
            </a:r>
            <a:r>
              <a:rPr lang="it-IT" sz="2600" dirty="0" err="1" smtClean="0"/>
              <a:t>countries</a:t>
            </a:r>
            <a:r>
              <a:rPr lang="it-IT" sz="2600" dirty="0" smtClean="0"/>
              <a:t> with share of </a:t>
            </a:r>
            <a:r>
              <a:rPr lang="it-IT" sz="2600" dirty="0" err="1" smtClean="0"/>
              <a:t>well</a:t>
            </a:r>
            <a:r>
              <a:rPr lang="it-IT" sz="2600" dirty="0" smtClean="0"/>
              <a:t> </a:t>
            </a:r>
            <a:r>
              <a:rPr lang="it-IT" sz="2600" dirty="0" err="1" smtClean="0"/>
              <a:t>educated</a:t>
            </a:r>
            <a:r>
              <a:rPr lang="it-IT" sz="2600" dirty="0" smtClean="0"/>
              <a:t> (</a:t>
            </a:r>
            <a:r>
              <a:rPr lang="it-IT" sz="2600" dirty="0" err="1" smtClean="0"/>
              <a:t>secondary</a:t>
            </a:r>
            <a:r>
              <a:rPr lang="it-IT" sz="2600" dirty="0" smtClean="0"/>
              <a:t> or </a:t>
            </a:r>
            <a:r>
              <a:rPr lang="it-IT" sz="2600" dirty="0" err="1" smtClean="0"/>
              <a:t>higher</a:t>
            </a:r>
            <a:r>
              <a:rPr lang="it-IT" sz="2600" dirty="0" smtClean="0"/>
              <a:t>) </a:t>
            </a:r>
            <a:r>
              <a:rPr lang="it-IT" sz="2600" dirty="0" err="1" smtClean="0"/>
              <a:t>persons</a:t>
            </a:r>
            <a:r>
              <a:rPr lang="it-IT" sz="2600" dirty="0" smtClean="0"/>
              <a:t> in </a:t>
            </a:r>
            <a:r>
              <a:rPr lang="it-IT" sz="2600" dirty="0" err="1" smtClean="0"/>
              <a:t>adult</a:t>
            </a:r>
            <a:r>
              <a:rPr lang="it-IT" sz="2600" dirty="0" smtClean="0"/>
              <a:t> </a:t>
            </a:r>
            <a:r>
              <a:rPr lang="it-IT" sz="2600" dirty="0" err="1" smtClean="0"/>
              <a:t>population</a:t>
            </a:r>
            <a:r>
              <a:rPr lang="it-IT" sz="2600" dirty="0" smtClean="0"/>
              <a:t> </a:t>
            </a:r>
            <a:r>
              <a:rPr lang="it-IT" sz="2600" dirty="0" err="1" smtClean="0"/>
              <a:t>below</a:t>
            </a:r>
            <a:r>
              <a:rPr lang="it-IT" sz="2600" dirty="0" smtClean="0"/>
              <a:t> (</a:t>
            </a:r>
            <a:r>
              <a:rPr lang="it-IT" sz="2600" dirty="0" err="1" smtClean="0"/>
              <a:t>above</a:t>
            </a:r>
            <a:r>
              <a:rPr lang="it-IT" sz="2600" dirty="0" smtClean="0"/>
              <a:t>) sample </a:t>
            </a:r>
            <a:r>
              <a:rPr lang="it-IT" sz="2600" dirty="0" err="1" smtClean="0"/>
              <a:t>median</a:t>
            </a:r>
            <a:r>
              <a:rPr lang="it-IT" sz="2600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32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Figure 1. Child </a:t>
            </a:r>
            <a:r>
              <a:rPr lang="it-IT" sz="2800" b="1" dirty="0" err="1" smtClean="0"/>
              <a:t>labour</a:t>
            </a:r>
            <a:r>
              <a:rPr lang="it-IT" sz="2800" b="1" dirty="0" smtClean="0"/>
              <a:t> and per-capita </a:t>
            </a:r>
            <a:r>
              <a:rPr lang="it-IT" sz="2800" b="1" dirty="0" err="1" smtClean="0"/>
              <a:t>income</a:t>
            </a:r>
            <a:endParaRPr lang="it-IT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22" y="1990248"/>
            <a:ext cx="5116156" cy="374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9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it-IT" sz="27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1. Marginal </a:t>
            </a:r>
            <a:r>
              <a:rPr lang="en-US" altLang="it-IT" sz="27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child </a:t>
            </a:r>
            <a:r>
              <a:rPr lang="en-US" altLang="it-IT" sz="2700" b="1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labour</a:t>
            </a:r>
            <a:r>
              <a:rPr lang="en-US" altLang="it-IT" sz="27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effect of per-capita GDP</a:t>
            </a:r>
            <a:r>
              <a:rPr lang="en-US" altLang="it-IT" sz="18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it-IT" sz="18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it-IT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altLang="it-IT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188662"/>
              </p:ext>
            </p:extLst>
          </p:nvPr>
        </p:nvGraphicFramePr>
        <p:xfrm>
          <a:off x="395536" y="2492896"/>
          <a:ext cx="8229599" cy="1824608"/>
        </p:xfrm>
        <a:graphic>
          <a:graphicData uri="http://schemas.openxmlformats.org/drawingml/2006/table">
            <a:tbl>
              <a:tblPr firstRow="1" firstCol="1" bandRow="1"/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2472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GDP per capita ($)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dy/dx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Std. Err.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P&gt;z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[95% Conf.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Interval]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-0.123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-6.92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-0.158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-0.088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-0.111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-6.43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-0.145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-0.077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-0.090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-6.71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-0.116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-0.064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-0.073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-7.60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-0.092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-0.054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-9.32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-0.069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-10.88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-0.039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-13.53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-0.034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-16.50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-0.033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-14.05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-0.018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2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Figure 2: </a:t>
            </a:r>
            <a:r>
              <a:rPr lang="it-IT" sz="3600" dirty="0" err="1" smtClean="0"/>
              <a:t>Trade</a:t>
            </a:r>
            <a:r>
              <a:rPr lang="it-IT" sz="3600" dirty="0" smtClean="0"/>
              <a:t> and </a:t>
            </a:r>
            <a:r>
              <a:rPr lang="it-IT" sz="3600" dirty="0" err="1" smtClean="0"/>
              <a:t>child</a:t>
            </a:r>
            <a:r>
              <a:rPr lang="it-IT" sz="3600" dirty="0" smtClean="0"/>
              <a:t> </a:t>
            </a:r>
            <a:r>
              <a:rPr lang="it-IT" sz="3600" dirty="0" err="1" smtClean="0"/>
              <a:t>labour</a:t>
            </a:r>
            <a:endParaRPr lang="it-IT" sz="3600" dirty="0"/>
          </a:p>
        </p:txBody>
      </p:sp>
      <p:pic>
        <p:nvPicPr>
          <p:cNvPr id="4" name="Segnaposto contenuto 3" descr="C:\Users\Utente\Desktop\Enrico Backup (Mirror)\Documents\GG UNIFI\Child labor\Cigno-Giovannetti-Sabani\Cigno-Giovannetti-Sabani\Graphs childlab-education\baseline.e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117211" cy="3745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0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Figure 3:  </a:t>
            </a:r>
            <a:r>
              <a:rPr lang="it-IT" sz="2800" dirty="0" err="1" smtClean="0"/>
              <a:t>Trade</a:t>
            </a:r>
            <a:r>
              <a:rPr lang="it-IT" sz="2800" dirty="0" smtClean="0"/>
              <a:t> and </a:t>
            </a:r>
            <a:r>
              <a:rPr lang="it-IT" sz="2800" dirty="0" err="1" smtClean="0"/>
              <a:t>child</a:t>
            </a:r>
            <a:r>
              <a:rPr lang="it-IT" sz="2800" dirty="0" smtClean="0"/>
              <a:t> </a:t>
            </a:r>
            <a:r>
              <a:rPr lang="it-IT" sz="2800" dirty="0" err="1" smtClean="0"/>
              <a:t>labour</a:t>
            </a:r>
            <a:r>
              <a:rPr lang="it-IT" sz="2800" dirty="0" smtClean="0"/>
              <a:t> in </a:t>
            </a:r>
            <a:r>
              <a:rPr lang="it-IT" sz="2800" dirty="0" err="1" smtClean="0"/>
              <a:t>countries</a:t>
            </a:r>
            <a:r>
              <a:rPr lang="it-IT" sz="2800" dirty="0" smtClean="0"/>
              <a:t> with  </a:t>
            </a:r>
            <a:r>
              <a:rPr lang="it-IT" sz="2800" dirty="0" err="1" smtClean="0"/>
              <a:t>skill</a:t>
            </a:r>
            <a:r>
              <a:rPr lang="it-IT" sz="2800" dirty="0" smtClean="0"/>
              <a:t> </a:t>
            </a:r>
            <a:r>
              <a:rPr lang="it-IT" sz="2800" dirty="0" err="1" smtClean="0"/>
              <a:t>endowment</a:t>
            </a:r>
            <a:r>
              <a:rPr lang="it-IT" sz="2800" dirty="0" smtClean="0"/>
              <a:t> </a:t>
            </a:r>
            <a:r>
              <a:rPr lang="it-IT" sz="2800" dirty="0" err="1" smtClean="0"/>
              <a:t>below</a:t>
            </a:r>
            <a:r>
              <a:rPr lang="it-IT" sz="2800" dirty="0" smtClean="0"/>
              <a:t> (</a:t>
            </a:r>
            <a:r>
              <a:rPr lang="it-IT" sz="2800" dirty="0" err="1" smtClean="0"/>
              <a:t>left</a:t>
            </a:r>
            <a:r>
              <a:rPr lang="it-IT" sz="2800" dirty="0" smtClean="0"/>
              <a:t>) and </a:t>
            </a:r>
            <a:r>
              <a:rPr lang="it-IT" sz="2800" dirty="0" err="1" smtClean="0"/>
              <a:t>above</a:t>
            </a:r>
            <a:r>
              <a:rPr lang="it-IT" sz="2800" dirty="0" smtClean="0"/>
              <a:t> (right) sample </a:t>
            </a:r>
            <a:r>
              <a:rPr lang="it-IT" sz="2800" dirty="0" err="1" smtClean="0"/>
              <a:t>median</a:t>
            </a:r>
            <a:endParaRPr lang="it-IT" sz="2800" dirty="0"/>
          </a:p>
        </p:txBody>
      </p:sp>
      <p:pic>
        <p:nvPicPr>
          <p:cNvPr id="4" name="Segnaposto contenuto 3" descr="C:\Users\Utente\Desktop\Enrico Backup (Mirror)\Documents\GG UNIFI\Child labor\Cigno-Giovannetti-Sabani\Cigno-Giovannetti-Sabani\Graphs childlab-education\totalveryhigh_selected_countries.e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394" y="1990252"/>
            <a:ext cx="5117211" cy="3745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36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Theoretical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Stripped-down family decision model …</a:t>
            </a:r>
          </a:p>
          <a:p>
            <a:r>
              <a:rPr lang="en-US" sz="1200" dirty="0">
                <a:solidFill>
                  <a:prstClr val="black"/>
                </a:solidFill>
              </a:rPr>
              <a:t>In period 1, </a:t>
            </a:r>
            <a:r>
              <a:rPr lang="en-US" sz="1200" dirty="0" smtClean="0">
                <a:solidFill>
                  <a:prstClr val="black"/>
                </a:solidFill>
              </a:rPr>
              <a:t>large number of families, each one consisting </a:t>
            </a:r>
            <a:r>
              <a:rPr lang="en-US" sz="1200" dirty="0">
                <a:solidFill>
                  <a:prstClr val="black"/>
                </a:solidFill>
              </a:rPr>
              <a:t>of a working-age mother, </a:t>
            </a:r>
            <a:r>
              <a:rPr lang="en-US" sz="1200" dirty="0" smtClean="0">
                <a:solidFill>
                  <a:prstClr val="black"/>
                </a:solidFill>
              </a:rPr>
              <a:t>and </a:t>
            </a:r>
            <a:r>
              <a:rPr lang="en-US" sz="1200" dirty="0">
                <a:solidFill>
                  <a:prstClr val="black"/>
                </a:solidFill>
              </a:rPr>
              <a:t>her school-age son. </a:t>
            </a:r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 smtClean="0"/>
              <a:t>In </a:t>
            </a:r>
            <a:r>
              <a:rPr lang="en-US" sz="1200" dirty="0"/>
              <a:t>period 2, each family consists of a working-age adult (the now grown-up son). </a:t>
            </a:r>
          </a:p>
          <a:p>
            <a:r>
              <a:rPr lang="en-US" sz="1200" dirty="0"/>
              <a:t>In period 1, </a:t>
            </a:r>
            <a:r>
              <a:rPr lang="en-US" sz="1200" dirty="0" smtClean="0"/>
              <a:t>mother may be skilled or unskilled; son spends  </a:t>
            </a:r>
            <a:r>
              <a:rPr lang="en-US" sz="1200" dirty="0"/>
              <a:t>fraction e of his time </a:t>
            </a:r>
            <a:r>
              <a:rPr lang="en-US" sz="1200" dirty="0" smtClean="0"/>
              <a:t>studying</a:t>
            </a:r>
            <a:r>
              <a:rPr lang="en-US" sz="1200" dirty="0"/>
              <a:t>, and </a:t>
            </a:r>
            <a:r>
              <a:rPr lang="en-US" sz="1200" dirty="0" smtClean="0"/>
              <a:t>1-e </a:t>
            </a:r>
            <a:r>
              <a:rPr lang="en-US" sz="1200" dirty="0"/>
              <a:t>working. </a:t>
            </a:r>
          </a:p>
          <a:p>
            <a:r>
              <a:rPr lang="en-US" sz="1200" dirty="0"/>
              <a:t>P</a:t>
            </a:r>
            <a:r>
              <a:rPr lang="en-US" sz="1200" dirty="0" smtClean="0"/>
              <a:t>robability </a:t>
            </a:r>
            <a:r>
              <a:rPr lang="en-US" sz="1200" dirty="0"/>
              <a:t>that </a:t>
            </a:r>
            <a:r>
              <a:rPr lang="en-US" sz="1200" dirty="0" smtClean="0"/>
              <a:t>child </a:t>
            </a:r>
            <a:r>
              <a:rPr lang="en-US" sz="1200" dirty="0"/>
              <a:t>will be </a:t>
            </a:r>
            <a:r>
              <a:rPr lang="en-US" sz="1200" dirty="0" smtClean="0"/>
              <a:t>skilled </a:t>
            </a:r>
            <a:r>
              <a:rPr lang="en-US" sz="1200" dirty="0"/>
              <a:t>worker in period 2 </a:t>
            </a:r>
            <a:r>
              <a:rPr lang="en-US" sz="1200" dirty="0" smtClean="0"/>
              <a:t>increasing </a:t>
            </a:r>
            <a:r>
              <a:rPr lang="en-US" sz="1200" dirty="0"/>
              <a:t>in e.</a:t>
            </a:r>
          </a:p>
          <a:p>
            <a:r>
              <a:rPr lang="en-US" sz="1200" dirty="0"/>
              <a:t>Families cannot borrow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… immersed </a:t>
            </a:r>
            <a:r>
              <a:rPr lang="en-US" sz="1800" dirty="0">
                <a:solidFill>
                  <a:prstClr val="black"/>
                </a:solidFill>
              </a:rPr>
              <a:t>in </a:t>
            </a:r>
            <a:r>
              <a:rPr lang="en-US" sz="1800" dirty="0" smtClean="0">
                <a:solidFill>
                  <a:prstClr val="black"/>
                </a:solidFill>
              </a:rPr>
              <a:t>world economy model emphasizing trade in intermediates, and offshoring.</a:t>
            </a:r>
            <a:r>
              <a:rPr lang="en-US" sz="1800" baseline="30000" dirty="0" smtClean="0"/>
              <a:t> </a:t>
            </a:r>
            <a:r>
              <a:rPr lang="en-US" sz="1800" baseline="30000" dirty="0"/>
              <a:t>1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Two </a:t>
            </a:r>
            <a:r>
              <a:rPr lang="en-US" sz="1200" dirty="0">
                <a:solidFill>
                  <a:prstClr val="black"/>
                </a:solidFill>
              </a:rPr>
              <a:t>countries 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= North, South. </a:t>
            </a:r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 smtClean="0">
                <a:solidFill>
                  <a:prstClr val="black"/>
                </a:solidFill>
              </a:rPr>
              <a:t>Period-1 </a:t>
            </a:r>
            <a:r>
              <a:rPr lang="en-US" sz="1200" dirty="0">
                <a:solidFill>
                  <a:prstClr val="black"/>
                </a:solidFill>
              </a:rPr>
              <a:t>share of skilled workers higher in North than </a:t>
            </a:r>
            <a:r>
              <a:rPr lang="en-US" sz="1200" dirty="0" smtClean="0">
                <a:solidFill>
                  <a:prstClr val="black"/>
                </a:solidFill>
              </a:rPr>
              <a:t>South;  e is constrained to be 1 in North.</a:t>
            </a:r>
          </a:p>
          <a:p>
            <a:r>
              <a:rPr lang="en-US" sz="1200" dirty="0" smtClean="0"/>
              <a:t>Two </a:t>
            </a:r>
            <a:r>
              <a:rPr lang="en-US" sz="1200" dirty="0"/>
              <a:t>intermediate goods, x₁ and x₂, and three final goods, A, B and </a:t>
            </a:r>
            <a:r>
              <a:rPr lang="en-US" sz="1200" dirty="0" smtClean="0"/>
              <a:t>C. </a:t>
            </a:r>
            <a:endParaRPr lang="en-US" sz="1200" dirty="0"/>
          </a:p>
          <a:p>
            <a:r>
              <a:rPr lang="en-US" sz="1200" dirty="0"/>
              <a:t>A </a:t>
            </a:r>
            <a:r>
              <a:rPr lang="en-US" sz="1200" dirty="0" smtClean="0"/>
              <a:t>is </a:t>
            </a:r>
            <a:r>
              <a:rPr lang="en-US" sz="1200" dirty="0" err="1" smtClean="0"/>
              <a:t>costlessly</a:t>
            </a:r>
            <a:r>
              <a:rPr lang="en-US" sz="1200" dirty="0" smtClean="0"/>
              <a:t> </a:t>
            </a:r>
            <a:r>
              <a:rPr lang="en-US" sz="1200" dirty="0"/>
              <a:t>assembled from x₁ and x₂. </a:t>
            </a:r>
          </a:p>
          <a:p>
            <a:r>
              <a:rPr lang="en-US" sz="1200" dirty="0" smtClean="0"/>
              <a:t>x₁, </a:t>
            </a:r>
            <a:r>
              <a:rPr lang="en-US" sz="1200" dirty="0"/>
              <a:t>x</a:t>
            </a:r>
            <a:r>
              <a:rPr lang="en-US" sz="1200" dirty="0" smtClean="0"/>
              <a:t>₂, B and C are produced with </a:t>
            </a:r>
            <a:r>
              <a:rPr lang="en-US" sz="1200" dirty="0"/>
              <a:t>skilled and unskilled </a:t>
            </a:r>
            <a:r>
              <a:rPr lang="en-US" sz="1200" dirty="0" err="1"/>
              <a:t>labour</a:t>
            </a:r>
            <a:r>
              <a:rPr lang="en-US" sz="1200" dirty="0"/>
              <a:t>. </a:t>
            </a:r>
          </a:p>
          <a:p>
            <a:r>
              <a:rPr lang="en-US" sz="1200" dirty="0"/>
              <a:t>x₁ can be produced </a:t>
            </a:r>
            <a:r>
              <a:rPr lang="en-US" sz="1200" dirty="0" smtClean="0"/>
              <a:t>anywhere, </a:t>
            </a:r>
            <a:r>
              <a:rPr lang="en-US" sz="1200" dirty="0"/>
              <a:t>x₂ can be produced only in </a:t>
            </a:r>
            <a:r>
              <a:rPr lang="en-US" sz="1200" dirty="0" smtClean="0"/>
              <a:t>the North (new technology protected by patents). </a:t>
            </a:r>
            <a:endParaRPr lang="en-US" sz="1200" dirty="0"/>
          </a:p>
          <a:p>
            <a:r>
              <a:rPr lang="en-US" sz="1200" dirty="0"/>
              <a:t>Trade barriers </a:t>
            </a:r>
            <a:r>
              <a:rPr lang="en-US" sz="1200" dirty="0" smtClean="0"/>
              <a:t>prohibitively </a:t>
            </a:r>
            <a:r>
              <a:rPr lang="en-US" sz="1200" dirty="0"/>
              <a:t>high in period 1, but will come down in period 2. </a:t>
            </a:r>
          </a:p>
          <a:p>
            <a:r>
              <a:rPr lang="en-US" sz="1200" dirty="0"/>
              <a:t>In period 1, North produces </a:t>
            </a:r>
            <a:r>
              <a:rPr lang="en-US" sz="1200" dirty="0">
                <a:solidFill>
                  <a:prstClr val="black"/>
                </a:solidFill>
              </a:rPr>
              <a:t>x₁, x₂, A and C, and </a:t>
            </a:r>
            <a:r>
              <a:rPr lang="en-US" sz="1200" dirty="0"/>
              <a:t>consumes A and </a:t>
            </a:r>
            <a:r>
              <a:rPr lang="en-US" sz="1200" dirty="0" smtClean="0"/>
              <a:t>C; South </a:t>
            </a:r>
            <a:r>
              <a:rPr lang="en-US" sz="1200" dirty="0"/>
              <a:t>produces  and consumes only </a:t>
            </a:r>
            <a:r>
              <a:rPr lang="en-US" sz="1200" dirty="0" smtClean="0"/>
              <a:t>B. </a:t>
            </a:r>
            <a:endParaRPr lang="en-US" sz="1200" dirty="0"/>
          </a:p>
          <a:p>
            <a:r>
              <a:rPr lang="en-US" sz="1200" dirty="0"/>
              <a:t>In period 2, </a:t>
            </a:r>
            <a:r>
              <a:rPr lang="en-US" sz="1200" dirty="0" smtClean="0"/>
              <a:t>North relocates </a:t>
            </a:r>
            <a:r>
              <a:rPr lang="en-US" sz="1200" dirty="0">
                <a:solidFill>
                  <a:prstClr val="black"/>
                </a:solidFill>
              </a:rPr>
              <a:t>x₁ to </a:t>
            </a:r>
            <a:r>
              <a:rPr lang="en-US" sz="1200" dirty="0" smtClean="0">
                <a:solidFill>
                  <a:prstClr val="black"/>
                </a:solidFill>
              </a:rPr>
              <a:t>and imports it from South, </a:t>
            </a:r>
            <a:r>
              <a:rPr lang="en-US" sz="1200" dirty="0" smtClean="0"/>
              <a:t>produces and export s </a:t>
            </a:r>
            <a:r>
              <a:rPr lang="en-US" sz="1200" dirty="0" smtClean="0">
                <a:solidFill>
                  <a:prstClr val="black"/>
                </a:solidFill>
              </a:rPr>
              <a:t>x</a:t>
            </a:r>
            <a:r>
              <a:rPr lang="en-US" sz="1200" dirty="0">
                <a:solidFill>
                  <a:prstClr val="black"/>
                </a:solidFill>
              </a:rPr>
              <a:t>₂ , </a:t>
            </a:r>
            <a:r>
              <a:rPr lang="en-US" sz="1200" dirty="0" smtClean="0">
                <a:solidFill>
                  <a:prstClr val="black"/>
                </a:solidFill>
              </a:rPr>
              <a:t>and continues to produce </a:t>
            </a:r>
            <a:r>
              <a:rPr lang="en-US" sz="1200" dirty="0">
                <a:solidFill>
                  <a:prstClr val="black"/>
                </a:solidFill>
              </a:rPr>
              <a:t>and </a:t>
            </a:r>
            <a:r>
              <a:rPr lang="en-US" sz="1200" dirty="0" smtClean="0">
                <a:solidFill>
                  <a:prstClr val="black"/>
                </a:solidFill>
              </a:rPr>
              <a:t>consume </a:t>
            </a:r>
            <a:r>
              <a:rPr lang="en-US" sz="1200" dirty="0">
                <a:solidFill>
                  <a:prstClr val="black"/>
                </a:solidFill>
              </a:rPr>
              <a:t>A and C</a:t>
            </a:r>
            <a:r>
              <a:rPr lang="en-US" sz="1200" dirty="0" smtClean="0">
                <a:solidFill>
                  <a:prstClr val="black"/>
                </a:solidFill>
              </a:rPr>
              <a:t>.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In period 2, </a:t>
            </a:r>
            <a:r>
              <a:rPr lang="en-US" sz="1200" dirty="0" smtClean="0"/>
              <a:t>South produces and exports x₁ , import </a:t>
            </a:r>
            <a:r>
              <a:rPr lang="en-US" sz="1200" dirty="0"/>
              <a:t>x₂ </a:t>
            </a:r>
            <a:r>
              <a:rPr lang="en-US" sz="1200" dirty="0" smtClean="0"/>
              <a:t>, </a:t>
            </a:r>
            <a:r>
              <a:rPr lang="en-US" sz="1200" dirty="0"/>
              <a:t>and </a:t>
            </a:r>
            <a:r>
              <a:rPr lang="en-US" sz="1200" dirty="0" smtClean="0"/>
              <a:t>produces </a:t>
            </a:r>
            <a:r>
              <a:rPr lang="en-US" sz="1200" dirty="0"/>
              <a:t>and </a:t>
            </a:r>
            <a:r>
              <a:rPr lang="en-US" sz="1200" dirty="0" smtClean="0"/>
              <a:t>consumes </a:t>
            </a:r>
            <a:r>
              <a:rPr lang="en-US" sz="1200" dirty="0"/>
              <a:t>A and </a:t>
            </a:r>
            <a:r>
              <a:rPr lang="en-US" sz="1200" dirty="0" smtClean="0"/>
              <a:t>B.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26938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2248</Words>
  <Application>Microsoft Office PowerPoint</Application>
  <PresentationFormat>On-screen Show (4:3)</PresentationFormat>
  <Paragraphs>360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di Office</vt:lpstr>
      <vt:lpstr>The Role of Trade and Offshoring in the Determination of Relative Wages and Child Labour </vt:lpstr>
      <vt:lpstr>International trade</vt:lpstr>
      <vt:lpstr> Family decisions </vt:lpstr>
      <vt:lpstr>Stylized facts</vt:lpstr>
      <vt:lpstr>Figure 1. Child labour and per-capita income</vt:lpstr>
      <vt:lpstr>Table 1. Marginal child labour effect of per-capita GDP  </vt:lpstr>
      <vt:lpstr>Figure 2: Trade and child labour</vt:lpstr>
      <vt:lpstr>Figure 3:  Trade and child labour in countries with  skill endowment below (left) and above (right) sample median</vt:lpstr>
      <vt:lpstr>Theoretical analysis</vt:lpstr>
      <vt:lpstr>Theoretical results</vt:lpstr>
      <vt:lpstr>Figure 4. Cost of producing x1 with skill intensity z in low (S2), medium (S1) and high (N) education countries</vt:lpstr>
      <vt:lpstr>Data and estimation</vt:lpstr>
      <vt:lpstr>Skill premium equation</vt:lpstr>
      <vt:lpstr>Skill premium regressions (OLS)</vt:lpstr>
      <vt:lpstr>Child labour equation</vt:lpstr>
      <vt:lpstr>Child labour regressions (OLS)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Trade and Offshoring in the Determination of Child Labour</dc:title>
  <dc:creator>Sandro</dc:creator>
  <cp:lastModifiedBy>JK</cp:lastModifiedBy>
  <cp:revision>270</cp:revision>
  <dcterms:created xsi:type="dcterms:W3CDTF">2015-05-02T17:17:30Z</dcterms:created>
  <dcterms:modified xsi:type="dcterms:W3CDTF">2016-09-04T13:12:58Z</dcterms:modified>
</cp:coreProperties>
</file>